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handoutMasterIdLst>
    <p:handoutMasterId r:id="rId20"/>
  </p:handoutMasterIdLst>
  <p:sldIdLst>
    <p:sldId id="264" r:id="rId2"/>
    <p:sldId id="269" r:id="rId3"/>
    <p:sldId id="295" r:id="rId4"/>
    <p:sldId id="297" r:id="rId5"/>
    <p:sldId id="296" r:id="rId6"/>
    <p:sldId id="285" r:id="rId7"/>
    <p:sldId id="286" r:id="rId8"/>
    <p:sldId id="308" r:id="rId9"/>
    <p:sldId id="293" r:id="rId10"/>
    <p:sldId id="302" r:id="rId11"/>
    <p:sldId id="309" r:id="rId12"/>
    <p:sldId id="298" r:id="rId13"/>
    <p:sldId id="299" r:id="rId14"/>
    <p:sldId id="300" r:id="rId15"/>
    <p:sldId id="304" r:id="rId16"/>
    <p:sldId id="307" r:id="rId17"/>
    <p:sldId id="292" r:id="rId18"/>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9" pos="3839" userDrawn="1">
          <p15:clr>
            <a:srgbClr val="A4A3A4"/>
          </p15:clr>
        </p15:guide>
        <p15:guide id="10"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12" autoAdjust="0"/>
    <p:restoredTop sz="94280" autoAdjust="0"/>
  </p:normalViewPr>
  <p:slideViewPr>
    <p:cSldViewPr showGuides="1">
      <p:cViewPr>
        <p:scale>
          <a:sx n="83" d="100"/>
          <a:sy n="83" d="100"/>
        </p:scale>
        <p:origin x="562" y="130"/>
      </p:cViewPr>
      <p:guideLst>
        <p:guide pos="3839"/>
        <p:guide orient="horz" pos="2160"/>
      </p:guideLst>
    </p:cSldViewPr>
  </p:slideViewPr>
  <p:notesTextViewPr>
    <p:cViewPr>
      <p:scale>
        <a:sx n="1" d="1"/>
        <a:sy n="1" d="1"/>
      </p:scale>
      <p:origin x="0" y="0"/>
    </p:cViewPr>
  </p:notesTextViewPr>
  <p:notesViewPr>
    <p:cSldViewPr>
      <p:cViewPr varScale="1">
        <p:scale>
          <a:sx n="63" d="100"/>
          <a:sy n="63" d="100"/>
        </p:scale>
        <p:origin x="1986"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solidFill>
                <a:schemeClr val="tx2"/>
              </a:solidFil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973C59C-4E16-4A64-A766-34DB213E11B3}" type="datetimeFigureOut">
              <a:rPr lang="en-US">
                <a:solidFill>
                  <a:schemeClr val="tx2"/>
                </a:solidFill>
              </a:rPr>
              <a:t>8/15/2021</a:t>
            </a:fld>
            <a:endParaRPr>
              <a:solidFill>
                <a:schemeClr val="tx2"/>
              </a:solidFil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solidFill>
                <a:schemeClr val="tx2"/>
              </a:solidFil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FD77566-CD65-4859-9FA1-43956DC85B8C}" type="slidenum">
              <a:rPr>
                <a:solidFill>
                  <a:schemeClr val="tx2"/>
                </a:solidFill>
              </a:rPr>
              <a:t>‹#›</a:t>
            </a:fld>
            <a:endParaRPr>
              <a:solidFill>
                <a:schemeClr val="tx2"/>
              </a:solidFill>
            </a:endParaRPr>
          </a:p>
        </p:txBody>
      </p:sp>
    </p:spTree>
    <p:extLst>
      <p:ext uri="{BB962C8B-B14F-4D97-AF65-F5344CB8AC3E}">
        <p14:creationId xmlns:p14="http://schemas.microsoft.com/office/powerpoint/2010/main" val="270879837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9-06T13:15:10.889"/>
    </inkml:context>
    <inkml:brush xml:id="br0">
      <inkml:brushProperty name="width" value="0.05" units="cm"/>
      <inkml:brushProperty name="height" value="0.05" units="cm"/>
      <inkml:brushProperty name="color" value="#004F8B"/>
      <inkml:brushProperty name="ignorePressure" value="1"/>
    </inkml:brush>
  </inkml:definitions>
  <inkml:trace contextRef="#ctx0" brushRef="#br0">1 0</inkml:trace>
</inkml:ink>
</file>

<file path=ppt/media/image1.jpg>
</file>

<file path=ppt/media/image10.png>
</file>

<file path=ppt/media/image11.jpeg>
</file>

<file path=ppt/media/image12.jpeg>
</file>

<file path=ppt/media/image2.jpg>
</file>

<file path=ppt/media/image3.jpg>
</file>

<file path=ppt/media/image4.jpeg>
</file>

<file path=ppt/media/image4.png>
</file>

<file path=ppt/media/image5.png>
</file>

<file path=ppt/media/image6.jpeg>
</file>

<file path=ppt/media/image7.jpe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2"/>
                </a:solidFill>
              </a:defRPr>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2"/>
                </a:solidFill>
              </a:defRPr>
            </a:lvl1pPr>
          </a:lstStyle>
          <a:p>
            <a:fld id="{F95CF31C-F757-429C-A789-86504F04C3BE}" type="datetimeFigureOut">
              <a:rPr lang="en-US"/>
              <a:pPr/>
              <a:t>8/15/2021</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2"/>
                </a:solidFill>
              </a:defRPr>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2"/>
                </a:solidFill>
              </a:defRPr>
            </a:lvl1pPr>
          </a:lstStyle>
          <a:p>
            <a:fld id="{B8796F01-7154-41E0-B48B-A6921757531A}" type="slidenum">
              <a:rPr/>
              <a:pPr/>
              <a:t>‹#›</a:t>
            </a:fld>
            <a:endParaRPr/>
          </a:p>
        </p:txBody>
      </p:sp>
    </p:spTree>
    <p:extLst>
      <p:ext uri="{BB962C8B-B14F-4D97-AF65-F5344CB8AC3E}">
        <p14:creationId xmlns:p14="http://schemas.microsoft.com/office/powerpoint/2010/main" val="44077566"/>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2"/>
        </a:solidFill>
        <a:latin typeface="+mn-lt"/>
        <a:ea typeface="+mn-ea"/>
        <a:cs typeface="+mn-cs"/>
      </a:defRPr>
    </a:lvl1pPr>
    <a:lvl2pPr marL="609493" algn="l" defTabSz="1218987" rtl="0" eaLnBrk="1" latinLnBrk="0" hangingPunct="1">
      <a:defRPr sz="1600" kern="1200">
        <a:solidFill>
          <a:schemeClr val="tx2"/>
        </a:solidFill>
        <a:latin typeface="+mn-lt"/>
        <a:ea typeface="+mn-ea"/>
        <a:cs typeface="+mn-cs"/>
      </a:defRPr>
    </a:lvl2pPr>
    <a:lvl3pPr marL="1218987" algn="l" defTabSz="1218987" rtl="0" eaLnBrk="1" latinLnBrk="0" hangingPunct="1">
      <a:defRPr sz="1600" kern="1200">
        <a:solidFill>
          <a:schemeClr val="tx2"/>
        </a:solidFill>
        <a:latin typeface="+mn-lt"/>
        <a:ea typeface="+mn-ea"/>
        <a:cs typeface="+mn-cs"/>
      </a:defRPr>
    </a:lvl3pPr>
    <a:lvl4pPr marL="1828480" algn="l" defTabSz="1218987" rtl="0" eaLnBrk="1" latinLnBrk="0" hangingPunct="1">
      <a:defRPr sz="1600" kern="1200">
        <a:solidFill>
          <a:schemeClr val="tx2"/>
        </a:solidFill>
        <a:latin typeface="+mn-lt"/>
        <a:ea typeface="+mn-ea"/>
        <a:cs typeface="+mn-cs"/>
      </a:defRPr>
    </a:lvl4pPr>
    <a:lvl5pPr marL="2437973" algn="l" defTabSz="1218987" rtl="0" eaLnBrk="1" latinLnBrk="0" hangingPunct="1">
      <a:defRPr sz="1600" kern="1200">
        <a:solidFill>
          <a:schemeClr val="tx2"/>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72383" y="1498601"/>
            <a:ext cx="7008574" cy="3298825"/>
          </a:xfrm>
        </p:spPr>
        <p:txBody>
          <a:bodyPr>
            <a:normAutofit/>
          </a:bodyPr>
          <a:lstStyle>
            <a:lvl1pPr>
              <a:lnSpc>
                <a:spcPct val="90000"/>
              </a:lnSpc>
              <a:defRPr sz="5400" cap="none" baseline="0"/>
            </a:lvl1pPr>
          </a:lstStyle>
          <a:p>
            <a:r>
              <a:rPr lang="en-US"/>
              <a:t>Click to edit Master title style</a:t>
            </a:r>
            <a:endParaRPr/>
          </a:p>
        </p:txBody>
      </p:sp>
      <p:sp>
        <p:nvSpPr>
          <p:cNvPr id="3" name="Subtitle 2"/>
          <p:cNvSpPr>
            <a:spLocks noGrp="1"/>
          </p:cNvSpPr>
          <p:nvPr>
            <p:ph type="subTitle" idx="1"/>
          </p:nvPr>
        </p:nvSpPr>
        <p:spPr>
          <a:xfrm>
            <a:off x="4672383" y="4927600"/>
            <a:ext cx="7008574" cy="1244600"/>
          </a:xfrm>
        </p:spPr>
        <p:txBody>
          <a:bodyPr>
            <a:normAutofit/>
          </a:bodyPr>
          <a:lstStyle>
            <a:lvl1pPr marL="0" indent="0" algn="l">
              <a:spcBef>
                <a:spcPts val="0"/>
              </a:spcBef>
              <a:buNone/>
              <a:defRPr sz="2800" b="0">
                <a:solidFill>
                  <a:schemeClr val="tx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3222770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7AECB6C2-1084-4AED-A74A-DF028B0094EA}" type="datetimeFigureOut">
              <a:rPr lang="en-US"/>
              <a:t>8/15/2021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591C5AD9-787D-40FA-8A4D-16A055B9AF81}" type="slidenum">
              <a:rPr/>
              <a:t>‹#›</a:t>
            </a:fld>
            <a:endParaRPr/>
          </a:p>
        </p:txBody>
      </p:sp>
    </p:spTree>
    <p:extLst>
      <p:ext uri="{BB962C8B-B14F-4D97-AF65-F5344CB8AC3E}">
        <p14:creationId xmlns:p14="http://schemas.microsoft.com/office/powerpoint/2010/main" val="1010434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2633" y="274638"/>
            <a:ext cx="1422030" cy="5897561"/>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117309" y="274638"/>
            <a:ext cx="8532178" cy="589756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7AECB6C2-1084-4AED-A74A-DF028B0094EA}" type="datetimeFigureOut">
              <a:rPr lang="en-US"/>
              <a:t>8/15/2021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591C5AD9-787D-40FA-8A4D-16A055B9AF81}" type="slidenum">
              <a:rPr/>
              <a:t>‹#›</a:t>
            </a:fld>
            <a:endParaRPr/>
          </a:p>
        </p:txBody>
      </p:sp>
    </p:spTree>
    <p:extLst>
      <p:ext uri="{BB962C8B-B14F-4D97-AF65-F5344CB8AC3E}">
        <p14:creationId xmlns:p14="http://schemas.microsoft.com/office/powerpoint/2010/main" val="3650715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8B5A30F4-0B4E-4E4B-BC36-C30CD13F4E17}" type="datetimeFigureOut">
              <a:rPr lang="en-US"/>
              <a:t>8/15/2021</a:t>
            </a:fld>
            <a:endParaRPr dirty="0"/>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A60BA0E-20D0-4E7C-B286-26C960A6788F}" type="slidenum">
              <a:rPr/>
              <a:t>‹#›</a:t>
            </a:fld>
            <a:endParaRPr/>
          </a:p>
        </p:txBody>
      </p:sp>
    </p:spTree>
    <p:extLst>
      <p:ext uri="{BB962C8B-B14F-4D97-AF65-F5344CB8AC3E}">
        <p14:creationId xmlns:p14="http://schemas.microsoft.com/office/powerpoint/2010/main" val="1563524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12589" y="4445000"/>
            <a:ext cx="7008574" cy="1930400"/>
          </a:xfrm>
        </p:spPr>
        <p:txBody>
          <a:bodyPr anchor="t">
            <a:normAutofit/>
          </a:bodyPr>
          <a:lstStyle>
            <a:lvl1pPr algn="l">
              <a:defRPr sz="5400" b="0" cap="none" baseline="0"/>
            </a:lvl1pPr>
          </a:lstStyle>
          <a:p>
            <a:r>
              <a:rPr lang="en-US"/>
              <a:t>Click to edit Master title style</a:t>
            </a:r>
            <a:endParaRPr dirty="0"/>
          </a:p>
        </p:txBody>
      </p:sp>
      <p:sp>
        <p:nvSpPr>
          <p:cNvPr id="3" name="Text Placeholder 2"/>
          <p:cNvSpPr>
            <a:spLocks noGrp="1"/>
          </p:cNvSpPr>
          <p:nvPr>
            <p:ph type="body" idx="1"/>
          </p:nvPr>
        </p:nvSpPr>
        <p:spPr>
          <a:xfrm>
            <a:off x="812589" y="3124200"/>
            <a:ext cx="7008574" cy="1296987"/>
          </a:xfrm>
        </p:spPr>
        <p:txBody>
          <a:bodyPr anchor="b">
            <a:normAutofit/>
          </a:bodyPr>
          <a:lstStyle>
            <a:lvl1pPr marL="0" indent="0">
              <a:spcBef>
                <a:spcPts val="0"/>
              </a:spcBef>
              <a:buNone/>
              <a:defRPr sz="2800">
                <a:solidFill>
                  <a:schemeClr val="tx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1963402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117309" y="1701800"/>
            <a:ext cx="4977104" cy="4470400"/>
          </a:xfrm>
        </p:spPr>
        <p:txBody>
          <a:bodyPr>
            <a:normAutofit/>
          </a:bodyPr>
          <a:lstStyle>
            <a:lvl1pPr>
              <a:defRPr sz="2400"/>
            </a:lvl1pPr>
            <a:lvl2pPr>
              <a:defRPr sz="2000"/>
            </a:lvl2pPr>
            <a:lvl3pPr>
              <a:defRPr sz="1800"/>
            </a:lvl3pPr>
            <a:lvl4pPr>
              <a:defRPr sz="1800"/>
            </a:lvl4pPr>
            <a:lvl5pPr marL="2011328">
              <a:defRPr sz="1800"/>
            </a:lvl5pPr>
            <a:lvl6pPr marL="1706581" indent="0">
              <a:buNone/>
              <a:defRPr sz="1800"/>
            </a:lvl6pPr>
            <a:lvl7pPr marL="2011328">
              <a:defRPr sz="1800"/>
            </a:lvl7pPr>
            <a:lvl8pPr marL="2011328">
              <a:defRPr sz="1800"/>
            </a:lvl8pPr>
            <a:lvl9pPr marL="201132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97559" y="1701800"/>
            <a:ext cx="4977104" cy="4470400"/>
          </a:xfrm>
        </p:spPr>
        <p:txBody>
          <a:bodyPr>
            <a:normAutofit/>
          </a:bodyPr>
          <a:lstStyle>
            <a:lvl1pPr>
              <a:defRPr sz="2400"/>
            </a:lvl1pPr>
            <a:lvl2pPr>
              <a:defRPr sz="20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DD204D1-F9BD-4643-8480-6EA41EB484F1}" type="datetimeFigureOut">
              <a:rPr lang="en-US"/>
              <a:t>8/15/2021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EB37DED6-D4C7-42EE-AB49-D2E39E64FDE4}" type="slidenum">
              <a:rPr/>
              <a:t>‹#›</a:t>
            </a:fld>
            <a:endParaRPr/>
          </a:p>
        </p:txBody>
      </p:sp>
    </p:spTree>
    <p:extLst>
      <p:ext uri="{BB962C8B-B14F-4D97-AF65-F5344CB8AC3E}">
        <p14:creationId xmlns:p14="http://schemas.microsoft.com/office/powerpoint/2010/main" val="3489339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121372" y="1608836"/>
            <a:ext cx="4973041" cy="512064"/>
          </a:xfrm>
        </p:spPr>
        <p:txBody>
          <a:bodyPr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117309" y="2209800"/>
            <a:ext cx="4977104" cy="3962400"/>
          </a:xfrm>
        </p:spPr>
        <p:txBody>
          <a:bodyPr>
            <a:normAutofit/>
          </a:bodyPr>
          <a:lstStyle>
            <a:lvl1pPr>
              <a:defRPr sz="2000"/>
            </a:lvl1pPr>
            <a:lvl2pPr>
              <a:defRPr sz="18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01622" y="1608836"/>
            <a:ext cx="4973041" cy="512064"/>
          </a:xfrm>
        </p:spPr>
        <p:txBody>
          <a:bodyPr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297559" y="2209800"/>
            <a:ext cx="4977104" cy="3962400"/>
          </a:xfrm>
        </p:spPr>
        <p:txBody>
          <a:bodyPr>
            <a:normAutofit/>
          </a:bodyPr>
          <a:lstStyle>
            <a:lvl1pPr>
              <a:defRPr sz="2000"/>
            </a:lvl1pPr>
            <a:lvl2pPr>
              <a:defRPr sz="18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DD204D1-F9BD-4643-8480-6EA41EB484F1}" type="datetimeFigureOut">
              <a:rPr lang="en-US"/>
              <a:t>8/15/2021</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EB37DED6-D4C7-42EE-AB49-D2E39E64FDE4}" type="slidenum">
              <a:rPr/>
              <a:t>‹#›</a:t>
            </a:fld>
            <a:endParaRPr/>
          </a:p>
        </p:txBody>
      </p:sp>
    </p:spTree>
    <p:extLst>
      <p:ext uri="{BB962C8B-B14F-4D97-AF65-F5344CB8AC3E}">
        <p14:creationId xmlns:p14="http://schemas.microsoft.com/office/powerpoint/2010/main" val="3552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DD204D1-F9BD-4643-8480-6EA41EB484F1}" type="datetimeFigureOut">
              <a:rPr lang="en-US"/>
              <a:t>8/15/2021</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EB37DED6-D4C7-42EE-AB49-D2E39E64FDE4}" type="slidenum">
              <a:rPr/>
              <a:t>‹#›</a:t>
            </a:fld>
            <a:endParaRPr/>
          </a:p>
        </p:txBody>
      </p:sp>
    </p:spTree>
    <p:extLst>
      <p:ext uri="{BB962C8B-B14F-4D97-AF65-F5344CB8AC3E}">
        <p14:creationId xmlns:p14="http://schemas.microsoft.com/office/powerpoint/2010/main" val="351676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D204D1-F9BD-4643-8480-6EA41EB484F1}" type="datetimeFigureOut">
              <a:rPr lang="en-US"/>
              <a:t>8/15/2021</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EB37DED6-D4C7-42EE-AB49-D2E39E64FDE4}" type="slidenum">
              <a:rPr/>
              <a:t>‹#›</a:t>
            </a:fld>
            <a:endParaRPr/>
          </a:p>
        </p:txBody>
      </p:sp>
    </p:spTree>
    <p:extLst>
      <p:ext uri="{BB962C8B-B14F-4D97-AF65-F5344CB8AC3E}">
        <p14:creationId xmlns:p14="http://schemas.microsoft.com/office/powerpoint/2010/main" val="2068731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304721" y="1701800"/>
            <a:ext cx="3351927" cy="2844800"/>
          </a:xfrm>
        </p:spPr>
        <p:txBody>
          <a:bodyPr anchor="b">
            <a:normAutofit/>
          </a:bodyPr>
          <a:lstStyle>
            <a:lvl1pPr algn="l">
              <a:defRPr sz="2000" b="1"/>
            </a:lvl1pPr>
          </a:lstStyle>
          <a:p>
            <a:r>
              <a:rPr lang="en-US"/>
              <a:t>Click to edit Master title style</a:t>
            </a:r>
            <a:endParaRPr/>
          </a:p>
        </p:txBody>
      </p:sp>
      <p:sp>
        <p:nvSpPr>
          <p:cNvPr id="4" name="Text Placeholder 3"/>
          <p:cNvSpPr>
            <a:spLocks noGrp="1"/>
          </p:cNvSpPr>
          <p:nvPr>
            <p:ph type="body" sz="half" idx="2"/>
          </p:nvPr>
        </p:nvSpPr>
        <p:spPr>
          <a:xfrm>
            <a:off x="304721" y="4648200"/>
            <a:ext cx="3351927" cy="1727200"/>
          </a:xfrm>
        </p:spPr>
        <p:txBody>
          <a:bodyPr>
            <a:normAutofit/>
          </a:bodyPr>
          <a:lstStyle>
            <a:lvl1pPr marL="0" indent="0">
              <a:spcBef>
                <a:spcPts val="120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4469236" y="482600"/>
            <a:ext cx="6805427" cy="5892800"/>
          </a:xfrm>
        </p:spPr>
        <p:txBody>
          <a:bodyPr>
            <a:normAutofit/>
          </a:bodyPr>
          <a:lstStyle>
            <a:lvl1pPr>
              <a:defRPr sz="24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126BF754-515F-40B9-8D24-D54D5825B3D0}" type="datetimeFigureOut">
              <a:rPr lang="en-US"/>
              <a:t>8/15/2021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DFBB78A-01B4-41F2-96B0-677A4A282832}" type="slidenum">
              <a:rPr/>
              <a:t>‹#›</a:t>
            </a:fld>
            <a:endParaRPr/>
          </a:p>
        </p:txBody>
      </p:sp>
    </p:spTree>
    <p:extLst>
      <p:ext uri="{BB962C8B-B14F-4D97-AF65-F5344CB8AC3E}">
        <p14:creationId xmlns:p14="http://schemas.microsoft.com/office/powerpoint/2010/main" val="1968072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2437765" y="4800600"/>
            <a:ext cx="7313295" cy="762000"/>
          </a:xfrm>
        </p:spPr>
        <p:txBody>
          <a:bodyPr anchor="b">
            <a:normAutofit/>
          </a:bodyPr>
          <a:lstStyle>
            <a:lvl1pPr algn="l">
              <a:defRPr sz="2000" b="1"/>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2437765" y="279401"/>
            <a:ext cx="7313295" cy="4448175"/>
          </a:xfrm>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4" name="Text Placeholder 3"/>
          <p:cNvSpPr>
            <a:spLocks noGrp="1"/>
          </p:cNvSpPr>
          <p:nvPr>
            <p:ph type="body" sz="half" idx="2"/>
          </p:nvPr>
        </p:nvSpPr>
        <p:spPr>
          <a:xfrm>
            <a:off x="2437765" y="5562600"/>
            <a:ext cx="7313295" cy="812800"/>
          </a:xfrm>
        </p:spPr>
        <p:txBody>
          <a:bodyPr>
            <a:normAutofit/>
          </a:bodyPr>
          <a:lstStyle>
            <a:lvl1pPr marL="0" indent="0">
              <a:spcBef>
                <a:spcPts val="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126BF754-515F-40B9-8D24-D54D5825B3D0}" type="datetimeFigureOut">
              <a:rPr lang="en-US"/>
              <a:t>8/15/2021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DFBB78A-01B4-41F2-96B0-677A4A282832}" type="slidenum">
              <a:rPr/>
              <a:t>‹#›</a:t>
            </a:fld>
            <a:endParaRPr/>
          </a:p>
        </p:txBody>
      </p:sp>
    </p:spTree>
    <p:extLst>
      <p:ext uri="{BB962C8B-B14F-4D97-AF65-F5344CB8AC3E}">
        <p14:creationId xmlns:p14="http://schemas.microsoft.com/office/powerpoint/2010/main" val="1221337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304721" y="0"/>
            <a:ext cx="11579384"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Placeholder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r>
              <a:rPr lang="en-US"/>
              <a:t>Click to edit Master title style</a:t>
            </a:r>
            <a:endParaRPr dirty="0"/>
          </a:p>
        </p:txBody>
      </p:sp>
      <p:sp>
        <p:nvSpPr>
          <p:cNvPr id="3" name="Text Placeholder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a:defRPr sz="1200" baseline="0">
                <a:solidFill>
                  <a:schemeClr val="tx2">
                    <a:lumMod val="65000"/>
                    <a:lumOff val="35000"/>
                  </a:schemeClr>
                </a:solidFill>
              </a:defRPr>
            </a:lvl1pPr>
          </a:lstStyle>
          <a:p>
            <a:fld id="{2DD204D1-F9BD-4643-8480-6EA41EB484F1}" type="datetimeFigureOut">
              <a:rPr lang="en-US" smtClean="0"/>
              <a:pPr/>
              <a:t>8/15/2021</a:t>
            </a:fld>
            <a:endParaRPr lang="en-US"/>
          </a:p>
        </p:txBody>
      </p:sp>
      <p:sp>
        <p:nvSpPr>
          <p:cNvPr id="5" name="Footer Placeholder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a:defRPr sz="1200" baseline="0">
                <a:solidFill>
                  <a:schemeClr val="tx2">
                    <a:lumMod val="65000"/>
                    <a:lumOff val="35000"/>
                  </a:schemeClr>
                </a:solidFill>
              </a:defRPr>
            </a:lvl1pPr>
          </a:lstStyle>
          <a:p>
            <a:endParaRPr lang="en-US"/>
          </a:p>
        </p:txBody>
      </p:sp>
      <p:sp>
        <p:nvSpPr>
          <p:cNvPr id="6" name="Slide Number Placeholder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a:defRPr sz="1200" baseline="0">
                <a:solidFill>
                  <a:schemeClr val="tx2">
                    <a:lumMod val="65000"/>
                    <a:lumOff val="35000"/>
                  </a:schemeClr>
                </a:solidFill>
              </a:defRPr>
            </a:lvl1pPr>
          </a:lstStyle>
          <a:p>
            <a:fld id="{EB37DED6-D4C7-42EE-AB49-D2E39E64FDE4}" type="slidenum">
              <a:rPr lang="en-US" smtClean="0"/>
              <a:pPr/>
              <a:t>‹#›</a:t>
            </a:fld>
            <a:endParaRPr lang="en-US"/>
          </a:p>
        </p:txBody>
      </p:sp>
    </p:spTree>
    <p:extLst>
      <p:ext uri="{BB962C8B-B14F-4D97-AF65-F5344CB8AC3E}">
        <p14:creationId xmlns:p14="http://schemas.microsoft.com/office/powerpoint/2010/main" val="1544047913"/>
      </p:ext>
    </p:extLst>
  </p:cSld>
  <p:clrMap bg1="lt1" tx1="dk1" bg2="lt2" tx2="dk2" accent1="accent1" accent2="accent2" accent3="accent3" accent4="accent4" accent5="accent5" accent6="accent6" hlink="hlink" folHlink="folHlink"/>
  <p:sldLayoutIdLst>
    <p:sldLayoutId id="2147483661" r:id="rId1"/>
    <p:sldLayoutId id="2147483679" r:id="rId2"/>
    <p:sldLayoutId id="2147483663" r:id="rId3"/>
    <p:sldLayoutId id="2147483664" r:id="rId4"/>
    <p:sldLayoutId id="2147483665" r:id="rId5"/>
    <p:sldLayoutId id="2147483666" r:id="rId6"/>
    <p:sldLayoutId id="2147483667" r:id="rId7"/>
    <p:sldLayoutId id="2147483675" r:id="rId8"/>
    <p:sldLayoutId id="2147483676" r:id="rId9"/>
    <p:sldLayoutId id="2147483677" r:id="rId10"/>
    <p:sldLayoutId id="2147483678"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85000"/>
        </a:lnSpc>
        <a:spcBef>
          <a:spcPct val="0"/>
        </a:spcBef>
        <a:buNone/>
        <a:tabLst/>
        <a:defRPr sz="4400" kern="1200" cap="none" baseline="0">
          <a:solidFill>
            <a:schemeClr val="tx1"/>
          </a:solidFill>
          <a:latin typeface="+mj-lt"/>
          <a:ea typeface="+mj-ea"/>
          <a:cs typeface="+mj-cs"/>
        </a:defRPr>
      </a:lvl1pPr>
    </p:titleStyle>
    <p:bodyStyle>
      <a:lvl1pPr marL="304747" indent="-304747" algn="l" defTabSz="1218987" rtl="0" eaLnBrk="1" latinLnBrk="0" hangingPunct="1">
        <a:lnSpc>
          <a:spcPct val="95000"/>
        </a:lnSpc>
        <a:spcBef>
          <a:spcPts val="1866"/>
        </a:spcBef>
        <a:buSzPct val="100000"/>
        <a:buFont typeface="Arial" pitchFamily="34" charset="0"/>
        <a:buChar char="•"/>
        <a:defRPr sz="2400" kern="1200">
          <a:solidFill>
            <a:schemeClr val="tx1"/>
          </a:solidFill>
          <a:latin typeface="+mn-lt"/>
          <a:ea typeface="+mn-ea"/>
          <a:cs typeface="+mn-cs"/>
        </a:defRPr>
      </a:lvl1pPr>
      <a:lvl2pPr marL="731392" indent="-304747" algn="l" defTabSz="1218987" rtl="0" eaLnBrk="1" latinLnBrk="0" hangingPunct="1">
        <a:lnSpc>
          <a:spcPct val="95000"/>
        </a:lnSpc>
        <a:spcBef>
          <a:spcPts val="1066"/>
        </a:spcBef>
        <a:buSzPct val="100000"/>
        <a:buFont typeface="Century Gothic" pitchFamily="34" charset="0"/>
        <a:buChar char="–"/>
        <a:defRPr sz="2000" kern="1200">
          <a:solidFill>
            <a:schemeClr val="tx1"/>
          </a:solidFill>
          <a:latin typeface="+mn-lt"/>
          <a:ea typeface="+mn-ea"/>
          <a:cs typeface="+mn-cs"/>
        </a:defRPr>
      </a:lvl2pPr>
      <a:lvl3pPr marL="1158037"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3pPr>
      <a:lvl4pPr marL="1584683"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4pPr>
      <a:lvl5pPr marL="2011328"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5pPr>
      <a:lvl6pPr marL="2437973"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6pPr>
      <a:lvl7pPr marL="2864619"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7pPr>
      <a:lvl8pPr marL="3291264"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8pPr>
      <a:lvl9pPr marL="3778859"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customXml" Target="../ink/ink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673013" y="-95084"/>
            <a:ext cx="7008574" cy="3298825"/>
          </a:xfrm>
        </p:spPr>
        <p:txBody>
          <a:bodyPr/>
          <a:lstStyle/>
          <a:p>
            <a:r>
              <a:rPr lang="en-US" b="1" dirty="0">
                <a:latin typeface="Comic Sans MS" panose="030F0702030302020204" pitchFamily="66" charset="0"/>
              </a:rPr>
              <a:t>MYBRARY</a:t>
            </a:r>
          </a:p>
        </p:txBody>
      </p:sp>
      <mc:AlternateContent xmlns:mc="http://schemas.openxmlformats.org/markup-compatibility/2006" xmlns:p14="http://schemas.microsoft.com/office/powerpoint/2010/main">
        <mc:Choice Requires="p14">
          <p:contentPart p14:bwMode="auto" r:id="rId2">
            <p14:nvContentPartPr>
              <p14:cNvPr id="8" name="Ink 7">
                <a:extLst>
                  <a:ext uri="{FF2B5EF4-FFF2-40B4-BE49-F238E27FC236}">
                    <a16:creationId xmlns:a16="http://schemas.microsoft.com/office/drawing/2014/main" id="{834840AD-1464-4FF3-9964-D680B9FD6D53}"/>
                  </a:ext>
                </a:extLst>
              </p14:cNvPr>
              <p14:cNvContentPartPr/>
              <p14:nvPr/>
            </p14:nvContentPartPr>
            <p14:xfrm>
              <a:off x="4237235" y="3412177"/>
              <a:ext cx="360" cy="360"/>
            </p14:xfrm>
          </p:contentPart>
        </mc:Choice>
        <mc:Fallback xmlns="">
          <p:pic>
            <p:nvPicPr>
              <p:cNvPr id="8" name="Ink 7">
                <a:extLst>
                  <a:ext uri="{FF2B5EF4-FFF2-40B4-BE49-F238E27FC236}">
                    <a16:creationId xmlns:a16="http://schemas.microsoft.com/office/drawing/2014/main" id="{834840AD-1464-4FF3-9964-D680B9FD6D53}"/>
                  </a:ext>
                </a:extLst>
              </p:cNvPr>
              <p:cNvPicPr/>
              <p:nvPr/>
            </p:nvPicPr>
            <p:blipFill>
              <a:blip r:embed="rId3"/>
              <a:stretch>
                <a:fillRect/>
              </a:stretch>
            </p:blipFill>
            <p:spPr>
              <a:xfrm>
                <a:off x="4228595" y="3403177"/>
                <a:ext cx="18000" cy="18000"/>
              </a:xfrm>
              <a:prstGeom prst="rect">
                <a:avLst/>
              </a:prstGeom>
            </p:spPr>
          </p:pic>
        </mc:Fallback>
      </mc:AlternateContent>
      <p:sp>
        <p:nvSpPr>
          <p:cNvPr id="12" name="Rectangle 11">
            <a:extLst>
              <a:ext uri="{FF2B5EF4-FFF2-40B4-BE49-F238E27FC236}">
                <a16:creationId xmlns:a16="http://schemas.microsoft.com/office/drawing/2014/main" id="{2766B7BF-BE9E-4673-8748-CBF74D5CA414}"/>
              </a:ext>
            </a:extLst>
          </p:cNvPr>
          <p:cNvSpPr/>
          <p:nvPr/>
        </p:nvSpPr>
        <p:spPr>
          <a:xfrm>
            <a:off x="189756" y="70913"/>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E53951F1-4B94-4DAD-BB40-ED58A5AEC8C9}"/>
              </a:ext>
            </a:extLst>
          </p:cNvPr>
          <p:cNvSpPr/>
          <p:nvPr/>
        </p:nvSpPr>
        <p:spPr>
          <a:xfrm>
            <a:off x="0" y="0"/>
            <a:ext cx="12188825" cy="6858000"/>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50340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39822-95FD-4B20-86D4-A106C5A09509}"/>
              </a:ext>
            </a:extLst>
          </p:cNvPr>
          <p:cNvSpPr>
            <a:spLocks noGrp="1"/>
          </p:cNvSpPr>
          <p:nvPr>
            <p:ph type="ctrTitle"/>
          </p:nvPr>
        </p:nvSpPr>
        <p:spPr>
          <a:xfrm>
            <a:off x="3646140" y="260648"/>
            <a:ext cx="7800662" cy="659699"/>
          </a:xfrm>
        </p:spPr>
        <p:txBody>
          <a:bodyPr>
            <a:normAutofit/>
          </a:bodyPr>
          <a:lstStyle/>
          <a:p>
            <a:r>
              <a:rPr lang="en-US" sz="3600" dirty="0">
                <a:latin typeface="Consolas" panose="020B0609020204030204" pitchFamily="49" charset="0"/>
              </a:rPr>
              <a:t>IMPLEMENTATION AND CODING </a:t>
            </a:r>
            <a:endParaRPr lang="en-IN" sz="3600" dirty="0">
              <a:latin typeface="Consolas" panose="020B0609020204030204" pitchFamily="49" charset="0"/>
            </a:endParaRPr>
          </a:p>
        </p:txBody>
      </p:sp>
      <p:sp>
        <p:nvSpPr>
          <p:cNvPr id="3" name="Subtitle 2">
            <a:extLst>
              <a:ext uri="{FF2B5EF4-FFF2-40B4-BE49-F238E27FC236}">
                <a16:creationId xmlns:a16="http://schemas.microsoft.com/office/drawing/2014/main" id="{15242D2A-3C93-4004-8239-5DB7D0ECA8D8}"/>
              </a:ext>
            </a:extLst>
          </p:cNvPr>
          <p:cNvSpPr>
            <a:spLocks noGrp="1"/>
          </p:cNvSpPr>
          <p:nvPr>
            <p:ph type="subTitle" idx="1"/>
          </p:nvPr>
        </p:nvSpPr>
        <p:spPr>
          <a:xfrm>
            <a:off x="3790156" y="2420888"/>
            <a:ext cx="7800662" cy="1244600"/>
          </a:xfrm>
        </p:spPr>
        <p:txBody>
          <a:bodyPr>
            <a:noAutofit/>
          </a:bodyPr>
          <a:lstStyle/>
          <a:p>
            <a:pPr marL="514350" indent="-514350">
              <a:buAutoNum type="arabicPeriod"/>
            </a:pPr>
            <a:r>
              <a:rPr lang="en-US" dirty="0">
                <a:latin typeface="Bahnschrift Light SemiCondensed" panose="020B0502040204020203" pitchFamily="34" charset="0"/>
              </a:rPr>
              <a:t>Android Studio </a:t>
            </a:r>
          </a:p>
          <a:p>
            <a:pPr marL="514350" indent="-514350">
              <a:buAutoNum type="arabicPeriod"/>
            </a:pPr>
            <a:endParaRPr lang="en-US" dirty="0">
              <a:latin typeface="Bahnschrift Light SemiCondensed" panose="020B0502040204020203" pitchFamily="34" charset="0"/>
            </a:endParaRPr>
          </a:p>
          <a:p>
            <a:pPr marL="514350" indent="-514350">
              <a:buAutoNum type="arabicPeriod"/>
            </a:pPr>
            <a:r>
              <a:rPr lang="en-US" dirty="0">
                <a:latin typeface="Bahnschrift Light SemiCondensed" panose="020B0502040204020203" pitchFamily="34" charset="0"/>
              </a:rPr>
              <a:t>Firebase</a:t>
            </a:r>
          </a:p>
          <a:p>
            <a:pPr marL="514350" indent="-514350">
              <a:buAutoNum type="arabicPeriod"/>
            </a:pPr>
            <a:endParaRPr lang="en-US" dirty="0">
              <a:latin typeface="Bahnschrift Light SemiCondensed" panose="020B0502040204020203" pitchFamily="34" charset="0"/>
            </a:endParaRPr>
          </a:p>
          <a:p>
            <a:pPr marL="514350" indent="-514350">
              <a:buAutoNum type="arabicPeriod"/>
            </a:pPr>
            <a:r>
              <a:rPr lang="en-US" dirty="0">
                <a:latin typeface="Bahnschrift Light SemiCondensed" panose="020B0502040204020203" pitchFamily="34" charset="0"/>
              </a:rPr>
              <a:t>JAVA</a:t>
            </a:r>
            <a:endParaRPr lang="en-IN" dirty="0">
              <a:latin typeface="Bahnschrift Light SemiCondensed" panose="020B0502040204020203" pitchFamily="34" charset="0"/>
            </a:endParaRPr>
          </a:p>
        </p:txBody>
      </p:sp>
    </p:spTree>
    <p:extLst>
      <p:ext uri="{BB962C8B-B14F-4D97-AF65-F5344CB8AC3E}">
        <p14:creationId xmlns:p14="http://schemas.microsoft.com/office/powerpoint/2010/main" val="3462055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EC721-05F0-450F-B293-7F00568A855D}"/>
              </a:ext>
            </a:extLst>
          </p:cNvPr>
          <p:cNvSpPr>
            <a:spLocks noGrp="1"/>
          </p:cNvSpPr>
          <p:nvPr>
            <p:ph type="title"/>
          </p:nvPr>
        </p:nvSpPr>
        <p:spPr/>
        <p:txBody>
          <a:bodyPr/>
          <a:lstStyle/>
          <a:p>
            <a:r>
              <a:rPr lang="en-IN" dirty="0"/>
              <a:t>Members</a:t>
            </a:r>
          </a:p>
        </p:txBody>
      </p:sp>
      <p:sp>
        <p:nvSpPr>
          <p:cNvPr id="3" name="Content Placeholder 2">
            <a:extLst>
              <a:ext uri="{FF2B5EF4-FFF2-40B4-BE49-F238E27FC236}">
                <a16:creationId xmlns:a16="http://schemas.microsoft.com/office/drawing/2014/main" id="{AF966467-97A6-4D2F-A866-C2DA0F6A26BE}"/>
              </a:ext>
            </a:extLst>
          </p:cNvPr>
          <p:cNvSpPr>
            <a:spLocks noGrp="1"/>
          </p:cNvSpPr>
          <p:nvPr>
            <p:ph idx="1"/>
          </p:nvPr>
        </p:nvSpPr>
        <p:spPr/>
        <p:txBody>
          <a:bodyPr/>
          <a:lstStyle/>
          <a:p>
            <a:r>
              <a:rPr lang="en-IN" dirty="0"/>
              <a:t>There are four member </a:t>
            </a:r>
          </a:p>
          <a:p>
            <a:r>
              <a:rPr lang="en-IN" dirty="0"/>
              <a:t>Ankita -- Java Programming and connected to the database</a:t>
            </a:r>
          </a:p>
          <a:p>
            <a:r>
              <a:rPr lang="en-IN" dirty="0"/>
              <a:t>Vikas – Design </a:t>
            </a:r>
          </a:p>
          <a:p>
            <a:r>
              <a:rPr lang="en-IN" dirty="0"/>
              <a:t>Rhea – She entered the data on the database</a:t>
            </a:r>
          </a:p>
          <a:p>
            <a:r>
              <a:rPr lang="en-IN" dirty="0" err="1"/>
              <a:t>Manya</a:t>
            </a:r>
            <a:r>
              <a:rPr lang="en-IN" dirty="0"/>
              <a:t> – She Made the report of our project</a:t>
            </a:r>
          </a:p>
        </p:txBody>
      </p:sp>
    </p:spTree>
    <p:extLst>
      <p:ext uri="{BB962C8B-B14F-4D97-AF65-F5344CB8AC3E}">
        <p14:creationId xmlns:p14="http://schemas.microsoft.com/office/powerpoint/2010/main" val="603155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70908-014D-4F7F-80AB-AF88FC7FD499}"/>
              </a:ext>
            </a:extLst>
          </p:cNvPr>
          <p:cNvSpPr>
            <a:spLocks noGrp="1"/>
          </p:cNvSpPr>
          <p:nvPr>
            <p:ph type="title"/>
          </p:nvPr>
        </p:nvSpPr>
        <p:spPr/>
        <p:txBody>
          <a:bodyPr>
            <a:normAutofit/>
          </a:bodyPr>
          <a:lstStyle/>
          <a:p>
            <a:r>
              <a:rPr lang="en-US" sz="900" dirty="0"/>
              <a:t>.</a:t>
            </a:r>
            <a:endParaRPr lang="en-IN" sz="900" dirty="0"/>
          </a:p>
        </p:txBody>
      </p:sp>
      <p:sp>
        <p:nvSpPr>
          <p:cNvPr id="3" name="Text Placeholder 2">
            <a:extLst>
              <a:ext uri="{FF2B5EF4-FFF2-40B4-BE49-F238E27FC236}">
                <a16:creationId xmlns:a16="http://schemas.microsoft.com/office/drawing/2014/main" id="{1EAAE41D-B19F-4465-9569-A57B63EBFE6A}"/>
              </a:ext>
            </a:extLst>
          </p:cNvPr>
          <p:cNvSpPr>
            <a:spLocks noGrp="1"/>
          </p:cNvSpPr>
          <p:nvPr>
            <p:ph type="body" idx="1"/>
          </p:nvPr>
        </p:nvSpPr>
        <p:spPr>
          <a:xfrm>
            <a:off x="621804" y="-315416"/>
            <a:ext cx="7008574" cy="1296987"/>
          </a:xfrm>
        </p:spPr>
        <p:txBody>
          <a:bodyPr>
            <a:normAutofit/>
          </a:bodyPr>
          <a:lstStyle/>
          <a:p>
            <a:r>
              <a:rPr lang="en-US" sz="3200" dirty="0">
                <a:latin typeface="Consolas" panose="020B0609020204030204" pitchFamily="49" charset="0"/>
              </a:rPr>
              <a:t>DEMO VIDEO</a:t>
            </a:r>
            <a:endParaRPr lang="en-IN" sz="3200" dirty="0">
              <a:latin typeface="Consolas" panose="020B0609020204030204" pitchFamily="49" charset="0"/>
            </a:endParaRPr>
          </a:p>
        </p:txBody>
      </p:sp>
      <p:pic>
        <p:nvPicPr>
          <p:cNvPr id="4" name="WhatsApp Video 2020-10-26 at 9.00.54 PM">
            <a:hlinkClick r:id="" action="ppaction://media"/>
            <a:extLst>
              <a:ext uri="{FF2B5EF4-FFF2-40B4-BE49-F238E27FC236}">
                <a16:creationId xmlns:a16="http://schemas.microsoft.com/office/drawing/2014/main" id="{FD9C62AF-A973-4BA6-8E07-C2084D38D05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01924" y="1196752"/>
            <a:ext cx="3913671" cy="5106640"/>
          </a:xfrm>
          <a:prstGeom prst="rect">
            <a:avLst/>
          </a:prstGeom>
        </p:spPr>
      </p:pic>
    </p:spTree>
    <p:extLst>
      <p:ext uri="{BB962C8B-B14F-4D97-AF65-F5344CB8AC3E}">
        <p14:creationId xmlns:p14="http://schemas.microsoft.com/office/powerpoint/2010/main" val="2792629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9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68E4D-84AB-4B54-B3CF-A267B737FAAF}"/>
              </a:ext>
            </a:extLst>
          </p:cNvPr>
          <p:cNvSpPr>
            <a:spLocks noGrp="1"/>
          </p:cNvSpPr>
          <p:nvPr>
            <p:ph type="title"/>
          </p:nvPr>
        </p:nvSpPr>
        <p:spPr>
          <a:xfrm>
            <a:off x="261764" y="76200"/>
            <a:ext cx="11809312" cy="1048544"/>
          </a:xfrm>
        </p:spPr>
        <p:txBody>
          <a:bodyPr/>
          <a:lstStyle/>
          <a:p>
            <a:r>
              <a:rPr lang="en-US" dirty="0">
                <a:latin typeface="Consolas" panose="020B0609020204030204" pitchFamily="49" charset="0"/>
              </a:rPr>
              <a:t>      SNAPSHOT OF THE PROJECT</a:t>
            </a:r>
            <a:endParaRPr lang="en-IN" dirty="0">
              <a:latin typeface="Consolas" panose="020B0609020204030204" pitchFamily="49" charset="0"/>
            </a:endParaRPr>
          </a:p>
        </p:txBody>
      </p:sp>
      <p:pic>
        <p:nvPicPr>
          <p:cNvPr id="6" name="Content Placeholder 5">
            <a:extLst>
              <a:ext uri="{FF2B5EF4-FFF2-40B4-BE49-F238E27FC236}">
                <a16:creationId xmlns:a16="http://schemas.microsoft.com/office/drawing/2014/main" id="{92B2AD97-9743-417F-976B-0C96FF37696B}"/>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2494012" y="1193800"/>
            <a:ext cx="2147887" cy="3701649"/>
          </a:xfrm>
        </p:spPr>
      </p:pic>
      <p:pic>
        <p:nvPicPr>
          <p:cNvPr id="8" name="Content Placeholder 7">
            <a:extLst>
              <a:ext uri="{FF2B5EF4-FFF2-40B4-BE49-F238E27FC236}">
                <a16:creationId xmlns:a16="http://schemas.microsoft.com/office/drawing/2014/main" id="{1F6FE78F-0287-408C-B22E-17B04B73A254}"/>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7678588" y="1247562"/>
            <a:ext cx="2140902" cy="3701649"/>
          </a:xfrm>
        </p:spPr>
      </p:pic>
      <p:sp>
        <p:nvSpPr>
          <p:cNvPr id="9" name="Arrow: Left 8">
            <a:extLst>
              <a:ext uri="{FF2B5EF4-FFF2-40B4-BE49-F238E27FC236}">
                <a16:creationId xmlns:a16="http://schemas.microsoft.com/office/drawing/2014/main" id="{CB4F0266-D744-4255-8773-8023D270F329}"/>
              </a:ext>
            </a:extLst>
          </p:cNvPr>
          <p:cNvSpPr/>
          <p:nvPr/>
        </p:nvSpPr>
        <p:spPr>
          <a:xfrm>
            <a:off x="4582244" y="1340768"/>
            <a:ext cx="288032" cy="4571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Left 9">
            <a:extLst>
              <a:ext uri="{FF2B5EF4-FFF2-40B4-BE49-F238E27FC236}">
                <a16:creationId xmlns:a16="http://schemas.microsoft.com/office/drawing/2014/main" id="{EA13780B-4DD0-475D-8AD6-1E1A84AA9832}"/>
              </a:ext>
            </a:extLst>
          </p:cNvPr>
          <p:cNvSpPr/>
          <p:nvPr/>
        </p:nvSpPr>
        <p:spPr>
          <a:xfrm>
            <a:off x="4515885" y="4602536"/>
            <a:ext cx="360040" cy="4571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2" name="TextBox 11">
            <a:extLst>
              <a:ext uri="{FF2B5EF4-FFF2-40B4-BE49-F238E27FC236}">
                <a16:creationId xmlns:a16="http://schemas.microsoft.com/office/drawing/2014/main" id="{D01C3AED-C0E8-4B00-8C56-984FE0C5F19C}"/>
              </a:ext>
            </a:extLst>
          </p:cNvPr>
          <p:cNvSpPr txBox="1"/>
          <p:nvPr/>
        </p:nvSpPr>
        <p:spPr>
          <a:xfrm>
            <a:off x="3017764" y="1178738"/>
            <a:ext cx="6096000" cy="415498"/>
          </a:xfrm>
          <a:prstGeom prst="rect">
            <a:avLst/>
          </a:prstGeom>
          <a:noFill/>
        </p:spPr>
        <p:txBody>
          <a:bodyPr wrap="square">
            <a:spAutoFit/>
          </a:bodyPr>
          <a:lstStyle/>
          <a:p>
            <a:pPr algn="ctr"/>
            <a:r>
              <a:rPr lang="en-IN" sz="1050" dirty="0">
                <a:solidFill>
                  <a:schemeClr val="tx1"/>
                </a:solidFill>
              </a:rPr>
              <a:t>THE SEARCH BUTTON WHICH WILL GET A </a:t>
            </a:r>
          </a:p>
          <a:p>
            <a:pPr algn="ctr"/>
            <a:r>
              <a:rPr lang="en-IN" sz="1050" dirty="0">
                <a:solidFill>
                  <a:schemeClr val="tx1"/>
                </a:solidFill>
              </a:rPr>
              <a:t>PARTICULAR BOOK THAT IS SEARCHED FOR</a:t>
            </a:r>
          </a:p>
        </p:txBody>
      </p:sp>
      <p:sp>
        <p:nvSpPr>
          <p:cNvPr id="14" name="TextBox 13">
            <a:extLst>
              <a:ext uri="{FF2B5EF4-FFF2-40B4-BE49-F238E27FC236}">
                <a16:creationId xmlns:a16="http://schemas.microsoft.com/office/drawing/2014/main" id="{F359CDB9-AD24-4AB1-842A-8229941DB5F6}"/>
              </a:ext>
            </a:extLst>
          </p:cNvPr>
          <p:cNvSpPr txBox="1"/>
          <p:nvPr/>
        </p:nvSpPr>
        <p:spPr>
          <a:xfrm>
            <a:off x="4919899" y="4475578"/>
            <a:ext cx="6096000" cy="253916"/>
          </a:xfrm>
          <a:prstGeom prst="rect">
            <a:avLst/>
          </a:prstGeom>
          <a:noFill/>
        </p:spPr>
        <p:txBody>
          <a:bodyPr wrap="square">
            <a:spAutoFit/>
          </a:bodyPr>
          <a:lstStyle/>
          <a:p>
            <a:r>
              <a:rPr lang="en-IN" sz="1050" dirty="0"/>
              <a:t>THE '</a:t>
            </a:r>
            <a:r>
              <a:rPr lang="en-IN" sz="1050" dirty="0" err="1"/>
              <a:t>i</a:t>
            </a:r>
            <a:r>
              <a:rPr lang="en-IN" sz="1050" dirty="0"/>
              <a:t>' BUTTON </a:t>
            </a:r>
          </a:p>
        </p:txBody>
      </p:sp>
      <p:sp>
        <p:nvSpPr>
          <p:cNvPr id="15" name="Arrow: Left 14">
            <a:extLst>
              <a:ext uri="{FF2B5EF4-FFF2-40B4-BE49-F238E27FC236}">
                <a16:creationId xmlns:a16="http://schemas.microsoft.com/office/drawing/2014/main" id="{E0CE87DC-4BA4-40CB-AFE2-C08A9FDCD6C4}"/>
              </a:ext>
            </a:extLst>
          </p:cNvPr>
          <p:cNvSpPr/>
          <p:nvPr/>
        </p:nvSpPr>
        <p:spPr>
          <a:xfrm>
            <a:off x="9711478" y="1622792"/>
            <a:ext cx="216024" cy="4571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8E0F8BD4-2FE0-4369-B4F2-FE8CC1562CCB}"/>
              </a:ext>
            </a:extLst>
          </p:cNvPr>
          <p:cNvSpPr txBox="1"/>
          <p:nvPr/>
        </p:nvSpPr>
        <p:spPr>
          <a:xfrm>
            <a:off x="9925930" y="1230285"/>
            <a:ext cx="6096000" cy="415498"/>
          </a:xfrm>
          <a:prstGeom prst="rect">
            <a:avLst/>
          </a:prstGeom>
          <a:noFill/>
        </p:spPr>
        <p:txBody>
          <a:bodyPr wrap="square">
            <a:spAutoFit/>
          </a:bodyPr>
          <a:lstStyle/>
          <a:p>
            <a:r>
              <a:rPr lang="en-IN" sz="1050" dirty="0"/>
              <a:t>THIS OPENS 'GOOGLE' BROWSER</a:t>
            </a:r>
          </a:p>
          <a:p>
            <a:r>
              <a:rPr lang="en-IN" sz="1050" dirty="0"/>
              <a:t> FOR ANY ISSUE</a:t>
            </a:r>
          </a:p>
        </p:txBody>
      </p:sp>
      <p:sp>
        <p:nvSpPr>
          <p:cNvPr id="19" name="TextBox 18">
            <a:extLst>
              <a:ext uri="{FF2B5EF4-FFF2-40B4-BE49-F238E27FC236}">
                <a16:creationId xmlns:a16="http://schemas.microsoft.com/office/drawing/2014/main" id="{C429EBE3-1CDF-45E2-AFE8-29783EC9AB8E}"/>
              </a:ext>
            </a:extLst>
          </p:cNvPr>
          <p:cNvSpPr txBox="1"/>
          <p:nvPr/>
        </p:nvSpPr>
        <p:spPr>
          <a:xfrm>
            <a:off x="434552" y="5152415"/>
            <a:ext cx="11463735" cy="1200329"/>
          </a:xfrm>
          <a:prstGeom prst="rect">
            <a:avLst/>
          </a:prstGeom>
          <a:noFill/>
        </p:spPr>
        <p:txBody>
          <a:bodyPr wrap="square">
            <a:spAutoFit/>
          </a:bodyPr>
          <a:lstStyle/>
          <a:p>
            <a:r>
              <a:rPr lang="en-IN" dirty="0">
                <a:latin typeface="Bahnschrift Light SemiCondensed" panose="020B0502040204020203" pitchFamily="34" charset="0"/>
              </a:rPr>
              <a:t>THE '</a:t>
            </a:r>
            <a:r>
              <a:rPr lang="en-IN" dirty="0" err="1">
                <a:latin typeface="Bahnschrift Light SemiCondensed" panose="020B0502040204020203" pitchFamily="34" charset="0"/>
              </a:rPr>
              <a:t>i</a:t>
            </a:r>
            <a:r>
              <a:rPr lang="en-IN" dirty="0">
                <a:latin typeface="Bahnschrift Light SemiCondensed" panose="020B0502040204020203" pitchFamily="34" charset="0"/>
              </a:rPr>
              <a:t>' BUTTON FUTHER OPENS TO ANOTHER PAGE WHICH HAS A BUTTON ON UPPER RIGHT HAND CORNER WHICH WHEB CLICKED OPENS TO 'GOOGLE' BROSWER.</a:t>
            </a:r>
          </a:p>
          <a:p>
            <a:r>
              <a:rPr lang="en-IN" dirty="0">
                <a:latin typeface="Bahnschrift Light SemiCondensed" panose="020B0502040204020203" pitchFamily="34" charset="0"/>
              </a:rPr>
              <a:t>WHEREAS THE BOTTOM OF THE PAGE HAS THREE BUTTONS; 'ABOUT', 'HELP' AND 'SOCIAL'</a:t>
            </a:r>
          </a:p>
        </p:txBody>
      </p:sp>
    </p:spTree>
    <p:extLst>
      <p:ext uri="{BB962C8B-B14F-4D97-AF65-F5344CB8AC3E}">
        <p14:creationId xmlns:p14="http://schemas.microsoft.com/office/powerpoint/2010/main" val="1428018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1CEFA-423E-4A58-958E-37385AF5F546}"/>
              </a:ext>
            </a:extLst>
          </p:cNvPr>
          <p:cNvSpPr>
            <a:spLocks noGrp="1"/>
          </p:cNvSpPr>
          <p:nvPr>
            <p:ph type="title"/>
          </p:nvPr>
        </p:nvSpPr>
        <p:spPr>
          <a:xfrm>
            <a:off x="1117309" y="-132347"/>
            <a:ext cx="10157354" cy="1397000"/>
          </a:xfrm>
        </p:spPr>
        <p:txBody>
          <a:bodyPr>
            <a:normAutofit/>
          </a:bodyPr>
          <a:lstStyle/>
          <a:p>
            <a:r>
              <a:rPr lang="en-US" sz="800" dirty="0"/>
              <a:t>.</a:t>
            </a:r>
            <a:endParaRPr lang="en-IN" sz="800" dirty="0"/>
          </a:p>
        </p:txBody>
      </p:sp>
      <p:pic>
        <p:nvPicPr>
          <p:cNvPr id="6" name="Content Placeholder 5">
            <a:extLst>
              <a:ext uri="{FF2B5EF4-FFF2-40B4-BE49-F238E27FC236}">
                <a16:creationId xmlns:a16="http://schemas.microsoft.com/office/drawing/2014/main" id="{2AE9D996-88FE-4B30-8E69-AB8A5C2F0024}"/>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2183460" y="332656"/>
            <a:ext cx="2161857" cy="4470400"/>
          </a:xfrm>
        </p:spPr>
      </p:pic>
      <p:pic>
        <p:nvPicPr>
          <p:cNvPr id="8" name="Content Placeholder 7">
            <a:extLst>
              <a:ext uri="{FF2B5EF4-FFF2-40B4-BE49-F238E27FC236}">
                <a16:creationId xmlns:a16="http://schemas.microsoft.com/office/drawing/2014/main" id="{AFF24E98-72C1-46E2-ACF1-84D692787DAB}"/>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7246540" y="332656"/>
            <a:ext cx="2137410" cy="4470400"/>
          </a:xfrm>
        </p:spPr>
      </p:pic>
      <p:sp>
        <p:nvSpPr>
          <p:cNvPr id="10" name="TextBox 9">
            <a:extLst>
              <a:ext uri="{FF2B5EF4-FFF2-40B4-BE49-F238E27FC236}">
                <a16:creationId xmlns:a16="http://schemas.microsoft.com/office/drawing/2014/main" id="{6563BE9A-F1D7-4D4F-AB31-15D2470EAEA5}"/>
              </a:ext>
            </a:extLst>
          </p:cNvPr>
          <p:cNvSpPr txBox="1"/>
          <p:nvPr/>
        </p:nvSpPr>
        <p:spPr>
          <a:xfrm>
            <a:off x="621804" y="5229200"/>
            <a:ext cx="5256584" cy="584775"/>
          </a:xfrm>
          <a:prstGeom prst="rect">
            <a:avLst/>
          </a:prstGeom>
          <a:noFill/>
        </p:spPr>
        <p:txBody>
          <a:bodyPr wrap="square">
            <a:spAutoFit/>
          </a:bodyPr>
          <a:lstStyle/>
          <a:p>
            <a:r>
              <a:rPr lang="en-IN" sz="1600" dirty="0">
                <a:latin typeface="Bahnschrift Light SemiCondensed" panose="020B0502040204020203" pitchFamily="34" charset="0"/>
              </a:rPr>
              <a:t>THIS PAGE OPENS WHEN THE 'ABOUT' BUTTON IS CLICKED AND HAS ALL THE INFORMATION REGARDING THE CREATORS.</a:t>
            </a:r>
          </a:p>
        </p:txBody>
      </p:sp>
      <p:sp>
        <p:nvSpPr>
          <p:cNvPr id="11" name="Arrow: Right 10">
            <a:extLst>
              <a:ext uri="{FF2B5EF4-FFF2-40B4-BE49-F238E27FC236}">
                <a16:creationId xmlns:a16="http://schemas.microsoft.com/office/drawing/2014/main" id="{1512A78E-7408-4165-9F92-4C46B6932E00}"/>
              </a:ext>
            </a:extLst>
          </p:cNvPr>
          <p:cNvSpPr/>
          <p:nvPr/>
        </p:nvSpPr>
        <p:spPr>
          <a:xfrm>
            <a:off x="405780" y="1320800"/>
            <a:ext cx="1769940" cy="487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dirty="0">
                <a:solidFill>
                  <a:schemeClr val="tx1"/>
                </a:solidFill>
              </a:rPr>
              <a:t>INFORMATION ABOUT THE APP</a:t>
            </a:r>
          </a:p>
        </p:txBody>
      </p:sp>
      <p:sp>
        <p:nvSpPr>
          <p:cNvPr id="13" name="TextBox 12">
            <a:extLst>
              <a:ext uri="{FF2B5EF4-FFF2-40B4-BE49-F238E27FC236}">
                <a16:creationId xmlns:a16="http://schemas.microsoft.com/office/drawing/2014/main" id="{FDCFE25D-0128-463E-9AA1-F8CC2AB95855}"/>
              </a:ext>
            </a:extLst>
          </p:cNvPr>
          <p:cNvSpPr txBox="1"/>
          <p:nvPr/>
        </p:nvSpPr>
        <p:spPr>
          <a:xfrm>
            <a:off x="6094412" y="5229200"/>
            <a:ext cx="5710708" cy="830997"/>
          </a:xfrm>
          <a:prstGeom prst="rect">
            <a:avLst/>
          </a:prstGeom>
          <a:noFill/>
        </p:spPr>
        <p:txBody>
          <a:bodyPr wrap="square">
            <a:spAutoFit/>
          </a:bodyPr>
          <a:lstStyle/>
          <a:p>
            <a:r>
              <a:rPr lang="en-IN" sz="1600" dirty="0">
                <a:latin typeface="Bahnschrift Light SemiCondensed" panose="020B0502040204020203" pitchFamily="34" charset="0"/>
              </a:rPr>
              <a:t>THIS PAGE OPENS WHEN THE HELP BUTTON IS CLICKED AND ALL THE EMAIL IDs OF THE CREATORS ARE AVAILABLE ALONG WITH A STANDARD FORMAT</a:t>
            </a:r>
          </a:p>
        </p:txBody>
      </p:sp>
      <p:sp>
        <p:nvSpPr>
          <p:cNvPr id="14" name="Arrow: Left 13">
            <a:extLst>
              <a:ext uri="{FF2B5EF4-FFF2-40B4-BE49-F238E27FC236}">
                <a16:creationId xmlns:a16="http://schemas.microsoft.com/office/drawing/2014/main" id="{18DDA175-172C-4CBA-B73E-15E6B22E9E54}"/>
              </a:ext>
            </a:extLst>
          </p:cNvPr>
          <p:cNvSpPr/>
          <p:nvPr/>
        </p:nvSpPr>
        <p:spPr>
          <a:xfrm flipV="1">
            <a:off x="9046740" y="2522137"/>
            <a:ext cx="978408" cy="4571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DBD990A7-6959-4C4E-AFC6-A803C9C9520A}"/>
              </a:ext>
            </a:extLst>
          </p:cNvPr>
          <p:cNvSpPr txBox="1"/>
          <p:nvPr/>
        </p:nvSpPr>
        <p:spPr>
          <a:xfrm>
            <a:off x="10032888" y="2391332"/>
            <a:ext cx="6096000" cy="261610"/>
          </a:xfrm>
          <a:prstGeom prst="rect">
            <a:avLst/>
          </a:prstGeom>
          <a:noFill/>
        </p:spPr>
        <p:txBody>
          <a:bodyPr wrap="square">
            <a:spAutoFit/>
          </a:bodyPr>
          <a:lstStyle/>
          <a:p>
            <a:r>
              <a:rPr lang="en-IN" sz="1100" dirty="0"/>
              <a:t>STANDARD FORMAT</a:t>
            </a:r>
          </a:p>
        </p:txBody>
      </p:sp>
      <p:sp>
        <p:nvSpPr>
          <p:cNvPr id="17" name="Arrow: Left 16">
            <a:extLst>
              <a:ext uri="{FF2B5EF4-FFF2-40B4-BE49-F238E27FC236}">
                <a16:creationId xmlns:a16="http://schemas.microsoft.com/office/drawing/2014/main" id="{CC8523EC-8344-4C58-9F3F-DF7C00DDF397}"/>
              </a:ext>
            </a:extLst>
          </p:cNvPr>
          <p:cNvSpPr/>
          <p:nvPr/>
        </p:nvSpPr>
        <p:spPr>
          <a:xfrm>
            <a:off x="9190756" y="1275081"/>
            <a:ext cx="576064" cy="4571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C9B5B08B-26A6-4CD0-9F04-994A90C2B612}"/>
              </a:ext>
            </a:extLst>
          </p:cNvPr>
          <p:cNvSpPr txBox="1"/>
          <p:nvPr/>
        </p:nvSpPr>
        <p:spPr>
          <a:xfrm>
            <a:off x="9766820" y="791579"/>
            <a:ext cx="8065168" cy="623248"/>
          </a:xfrm>
          <a:prstGeom prst="rect">
            <a:avLst/>
          </a:prstGeom>
          <a:noFill/>
        </p:spPr>
        <p:txBody>
          <a:bodyPr wrap="square">
            <a:spAutoFit/>
          </a:bodyPr>
          <a:lstStyle/>
          <a:p>
            <a:endParaRPr lang="en-IN" dirty="0"/>
          </a:p>
          <a:p>
            <a:r>
              <a:rPr lang="en-IN" sz="1050" dirty="0"/>
              <a:t>EMAIL IDs OF THE CREATORS</a:t>
            </a:r>
          </a:p>
        </p:txBody>
      </p:sp>
    </p:spTree>
    <p:extLst>
      <p:ext uri="{BB962C8B-B14F-4D97-AF65-F5344CB8AC3E}">
        <p14:creationId xmlns:p14="http://schemas.microsoft.com/office/powerpoint/2010/main" val="3338493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3BCDF-ED9A-41DF-8E70-8CF4E5C5E8CA}"/>
              </a:ext>
            </a:extLst>
          </p:cNvPr>
          <p:cNvSpPr>
            <a:spLocks noGrp="1"/>
          </p:cNvSpPr>
          <p:nvPr>
            <p:ph type="title"/>
          </p:nvPr>
        </p:nvSpPr>
        <p:spPr>
          <a:xfrm>
            <a:off x="1117309" y="76200"/>
            <a:ext cx="10157354" cy="609600"/>
          </a:xfrm>
        </p:spPr>
        <p:txBody>
          <a:bodyPr>
            <a:normAutofit/>
          </a:bodyPr>
          <a:lstStyle/>
          <a:p>
            <a:pPr algn="ctr"/>
            <a:r>
              <a:rPr lang="en-US" sz="3200" dirty="0">
                <a:latin typeface="Consolas" panose="020B0609020204030204" pitchFamily="49" charset="0"/>
              </a:rPr>
              <a:t>TESTING</a:t>
            </a:r>
            <a:endParaRPr lang="en-IN" sz="3200" dirty="0">
              <a:latin typeface="Consolas" panose="020B0609020204030204" pitchFamily="49" charset="0"/>
            </a:endParaRPr>
          </a:p>
        </p:txBody>
      </p:sp>
      <p:pic>
        <p:nvPicPr>
          <p:cNvPr id="5" name="Screenrecorder-2020-10-27-11-38-06-651">
            <a:hlinkClick r:id="" action="ppaction://media"/>
            <a:extLst>
              <a:ext uri="{FF2B5EF4-FFF2-40B4-BE49-F238E27FC236}">
                <a16:creationId xmlns:a16="http://schemas.microsoft.com/office/drawing/2014/main" id="{34948260-B9CA-4392-AC2D-4B22FD09EF91}"/>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4"/>
          <a:stretch>
            <a:fillRect/>
          </a:stretch>
        </p:blipFill>
        <p:spPr>
          <a:xfrm>
            <a:off x="1053852" y="1124744"/>
            <a:ext cx="2151063" cy="4470400"/>
          </a:xfrm>
        </p:spPr>
      </p:pic>
      <p:sp>
        <p:nvSpPr>
          <p:cNvPr id="4" name="Content Placeholder 3">
            <a:extLst>
              <a:ext uri="{FF2B5EF4-FFF2-40B4-BE49-F238E27FC236}">
                <a16:creationId xmlns:a16="http://schemas.microsoft.com/office/drawing/2014/main" id="{8D33AD98-2582-49E4-B2AB-00252E7AB226}"/>
              </a:ext>
            </a:extLst>
          </p:cNvPr>
          <p:cNvSpPr>
            <a:spLocks noGrp="1"/>
          </p:cNvSpPr>
          <p:nvPr>
            <p:ph sz="half" idx="2"/>
          </p:nvPr>
        </p:nvSpPr>
        <p:spPr>
          <a:xfrm>
            <a:off x="4006180" y="908720"/>
            <a:ext cx="7268483" cy="5263480"/>
          </a:xfrm>
        </p:spPr>
        <p:txBody>
          <a:bodyPr>
            <a:normAutofit lnSpcReduction="10000"/>
          </a:bodyPr>
          <a:lstStyle/>
          <a:p>
            <a:r>
              <a:rPr lang="en-US" sz="2000" dirty="0">
                <a:latin typeface="Bahnschrift SemiBold Condensed" panose="020B0502040204020203" pitchFamily="34" charset="0"/>
              </a:rPr>
              <a:t>DESIRED OUPUT – The button clicked on should open without any error or hassle.</a:t>
            </a:r>
          </a:p>
          <a:p>
            <a:r>
              <a:rPr lang="en-US" sz="2000" dirty="0">
                <a:latin typeface="Bahnschrift SemiBold Condensed" panose="020B0502040204020203" pitchFamily="34" charset="0"/>
              </a:rPr>
              <a:t>ACTUAL OUTPUT – The desired output matches with the actual output as it is clearly seen in the attached video that the buttons when clicked on, open without any error.</a:t>
            </a:r>
          </a:p>
          <a:p>
            <a:r>
              <a:rPr lang="en-US" sz="2000" dirty="0">
                <a:latin typeface="Bahnschrift SemiBold Condensed" panose="020B0502040204020203" pitchFamily="34" charset="0"/>
              </a:rPr>
              <a:t>*******************************************************************************************</a:t>
            </a:r>
          </a:p>
          <a:p>
            <a:r>
              <a:rPr lang="en-US" sz="2000" dirty="0">
                <a:latin typeface="Bahnschrift SemiBold Condensed" panose="020B0502040204020203" pitchFamily="34" charset="0"/>
              </a:rPr>
              <a:t>DESIRED OUTPUT – Any changes done in the database should show in the application as well without any error.</a:t>
            </a:r>
          </a:p>
          <a:p>
            <a:r>
              <a:rPr lang="en-US" sz="2000" dirty="0">
                <a:latin typeface="Bahnschrift SemiBold Condensed" panose="020B0502040204020203" pitchFamily="34" charset="0"/>
              </a:rPr>
              <a:t>ACTUAL OUTPUT – The desired output matches with the actual output as it is  clearly seen in the video attached that when any change is done in the database it can seen in the application without any errors.</a:t>
            </a:r>
          </a:p>
          <a:p>
            <a:r>
              <a:rPr lang="en-US" sz="2000" dirty="0">
                <a:latin typeface="Bahnschrift SemiBold Condensed" panose="020B0502040204020203" pitchFamily="34" charset="0"/>
              </a:rPr>
              <a:t>CONCLUSION –</a:t>
            </a:r>
          </a:p>
          <a:p>
            <a:r>
              <a:rPr lang="en-US" sz="2000" dirty="0">
                <a:latin typeface="Bahnschrift SemiBold Condensed" panose="020B0502040204020203" pitchFamily="34" charset="0"/>
              </a:rPr>
              <a:t>Our application passes all the main parameters that we set.</a:t>
            </a:r>
            <a:endParaRPr lang="en-IN" sz="2000" dirty="0">
              <a:latin typeface="Bahnschrift SemiBold Condensed" panose="020B0502040204020203" pitchFamily="34" charset="0"/>
            </a:endParaRPr>
          </a:p>
        </p:txBody>
      </p:sp>
    </p:spTree>
    <p:extLst>
      <p:ext uri="{BB962C8B-B14F-4D97-AF65-F5344CB8AC3E}">
        <p14:creationId xmlns:p14="http://schemas.microsoft.com/office/powerpoint/2010/main" val="1259972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815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32BF5-D117-4D8D-9FFB-AE9ABC23533A}"/>
              </a:ext>
            </a:extLst>
          </p:cNvPr>
          <p:cNvSpPr>
            <a:spLocks noGrp="1"/>
          </p:cNvSpPr>
          <p:nvPr>
            <p:ph type="title"/>
          </p:nvPr>
        </p:nvSpPr>
        <p:spPr>
          <a:xfrm>
            <a:off x="189756" y="76200"/>
            <a:ext cx="11809312" cy="760512"/>
          </a:xfrm>
        </p:spPr>
        <p:txBody>
          <a:bodyPr/>
          <a:lstStyle/>
          <a:p>
            <a:pPr algn="ctr"/>
            <a:r>
              <a:rPr lang="en-US" dirty="0">
                <a:latin typeface="Consolas" panose="020B0609020204030204" pitchFamily="49" charset="0"/>
              </a:rPr>
              <a:t>RESULT AND DISCUSSION</a:t>
            </a:r>
            <a:endParaRPr lang="en-IN" dirty="0">
              <a:latin typeface="Consolas" panose="020B0609020204030204" pitchFamily="49" charset="0"/>
            </a:endParaRPr>
          </a:p>
        </p:txBody>
      </p:sp>
      <p:pic>
        <p:nvPicPr>
          <p:cNvPr id="6" name="Content Placeholder 5">
            <a:extLst>
              <a:ext uri="{FF2B5EF4-FFF2-40B4-BE49-F238E27FC236}">
                <a16:creationId xmlns:a16="http://schemas.microsoft.com/office/drawing/2014/main" id="{4A2BE76B-D92B-4C15-9A21-13A1934CD823}"/>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083165" y="1052736"/>
            <a:ext cx="4976813" cy="952593"/>
          </a:xfrm>
        </p:spPr>
      </p:pic>
      <p:pic>
        <p:nvPicPr>
          <p:cNvPr id="9" name="Content Placeholder 8">
            <a:extLst>
              <a:ext uri="{FF2B5EF4-FFF2-40B4-BE49-F238E27FC236}">
                <a16:creationId xmlns:a16="http://schemas.microsoft.com/office/drawing/2014/main" id="{14C2A7BD-5072-4F3C-9BAC-1404549EAF20}"/>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1701924" y="2169364"/>
            <a:ext cx="2786001" cy="4612436"/>
          </a:xfrm>
        </p:spPr>
      </p:pic>
      <p:sp>
        <p:nvSpPr>
          <p:cNvPr id="7" name="Arrow: Left 6">
            <a:extLst>
              <a:ext uri="{FF2B5EF4-FFF2-40B4-BE49-F238E27FC236}">
                <a16:creationId xmlns:a16="http://schemas.microsoft.com/office/drawing/2014/main" id="{8418B4C1-5E0D-4B1B-8CFB-043B4490527C}"/>
              </a:ext>
            </a:extLst>
          </p:cNvPr>
          <p:cNvSpPr/>
          <p:nvPr/>
        </p:nvSpPr>
        <p:spPr>
          <a:xfrm>
            <a:off x="5950396" y="1340768"/>
            <a:ext cx="2016224" cy="4571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1"/>
                </a:solidFill>
                <a:latin typeface="Bahnschrift SemiBold Condensed" panose="020B0502040204020203" pitchFamily="34" charset="0"/>
              </a:rPr>
              <a:t>WE SEARCH THE DESIRED BOOK IN THE SEARCH BAR</a:t>
            </a:r>
          </a:p>
        </p:txBody>
      </p:sp>
      <p:sp>
        <p:nvSpPr>
          <p:cNvPr id="10" name="Arrow: Left 9">
            <a:extLst>
              <a:ext uri="{FF2B5EF4-FFF2-40B4-BE49-F238E27FC236}">
                <a16:creationId xmlns:a16="http://schemas.microsoft.com/office/drawing/2014/main" id="{3F83C359-BD96-48B9-9D1E-8B9A820E7DB6}"/>
              </a:ext>
            </a:extLst>
          </p:cNvPr>
          <p:cNvSpPr/>
          <p:nvPr/>
        </p:nvSpPr>
        <p:spPr>
          <a:xfrm>
            <a:off x="4294212" y="4005064"/>
            <a:ext cx="648072" cy="4571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TextBox 11">
            <a:extLst>
              <a:ext uri="{FF2B5EF4-FFF2-40B4-BE49-F238E27FC236}">
                <a16:creationId xmlns:a16="http://schemas.microsoft.com/office/drawing/2014/main" id="{012E7933-B0DC-4B78-B8CE-79711F995DB7}"/>
              </a:ext>
            </a:extLst>
          </p:cNvPr>
          <p:cNvSpPr txBox="1"/>
          <p:nvPr/>
        </p:nvSpPr>
        <p:spPr>
          <a:xfrm>
            <a:off x="5045342" y="3478801"/>
            <a:ext cx="6096000" cy="1384995"/>
          </a:xfrm>
          <a:prstGeom prst="rect">
            <a:avLst/>
          </a:prstGeom>
          <a:noFill/>
        </p:spPr>
        <p:txBody>
          <a:bodyPr wrap="square">
            <a:spAutoFit/>
          </a:bodyPr>
          <a:lstStyle/>
          <a:p>
            <a:r>
              <a:rPr lang="en-IN" sz="2000" dirty="0">
                <a:latin typeface="Bahnschrift SemiBold Condensed" panose="020B0502040204020203" pitchFamily="34" charset="0"/>
              </a:rPr>
              <a:t>HERE WE GET THE BOOK WE SEARCHED FO IN THE SEARCH BAR </a:t>
            </a:r>
          </a:p>
          <a:p>
            <a:r>
              <a:rPr lang="en-IN" sz="2000" dirty="0">
                <a:latin typeface="Bahnschrift SemiBold Condensed" panose="020B0502040204020203" pitchFamily="34" charset="0"/>
              </a:rPr>
              <a:t>ALONG WITH THE COUNT OF BOOKS REMAINING THE LIBRARY.</a:t>
            </a:r>
          </a:p>
          <a:p>
            <a:r>
              <a:rPr lang="en-IN" sz="2000" dirty="0">
                <a:latin typeface="Bahnschrift SemiBold Condensed" panose="020B0502040204020203" pitchFamily="34" charset="0"/>
              </a:rPr>
              <a:t>THE SAME CAN BE DONE FOR THE OTHER BOOKS AVAILABLE IN THE DATABASE</a:t>
            </a:r>
            <a:r>
              <a:rPr lang="en-IN" dirty="0"/>
              <a:t>.</a:t>
            </a:r>
          </a:p>
        </p:txBody>
      </p:sp>
    </p:spTree>
    <p:extLst>
      <p:ext uri="{BB962C8B-B14F-4D97-AF65-F5344CB8AC3E}">
        <p14:creationId xmlns:p14="http://schemas.microsoft.com/office/powerpoint/2010/main" val="2696322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5968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5734" y="980728"/>
            <a:ext cx="10695301" cy="2520281"/>
          </a:xfrm>
        </p:spPr>
        <p:txBody>
          <a:bodyPr>
            <a:normAutofit/>
          </a:bodyPr>
          <a:lstStyle/>
          <a:p>
            <a:r>
              <a:rPr lang="en-US" sz="5300" b="1" dirty="0">
                <a:effectLst>
                  <a:outerShdw blurRad="38100" dist="38100" dir="2700000" algn="tl">
                    <a:srgbClr val="000000">
                      <a:alpha val="43137"/>
                    </a:srgbClr>
                  </a:outerShdw>
                </a:effectLst>
                <a:latin typeface="Consolas" panose="020B0609020204030204" pitchFamily="49" charset="0"/>
              </a:rPr>
              <a:t>INTRODUCTION OF THE PROJECT</a:t>
            </a:r>
            <a:br>
              <a:rPr lang="en-US" sz="3100" b="1" dirty="0">
                <a:effectLst>
                  <a:outerShdw blurRad="38100" dist="38100" dir="2700000" algn="tl">
                    <a:srgbClr val="000000">
                      <a:alpha val="43137"/>
                    </a:srgbClr>
                  </a:outerShdw>
                </a:effectLst>
                <a:latin typeface="Consolas" panose="020B0609020204030204" pitchFamily="49" charset="0"/>
              </a:rPr>
            </a:br>
            <a:br>
              <a:rPr lang="en-US" sz="3100" dirty="0">
                <a:latin typeface="Consolas" panose="020B0609020204030204" pitchFamily="49" charset="0"/>
              </a:rPr>
            </a:br>
            <a:br>
              <a:rPr lang="en-US" sz="2400" dirty="0">
                <a:latin typeface="Consolas" panose="020B0609020204030204" pitchFamily="49" charset="0"/>
              </a:rPr>
            </a:br>
            <a:endParaRPr lang="en-US" sz="2400" dirty="0">
              <a:latin typeface="rhAmatic SC"/>
            </a:endParaRPr>
          </a:p>
        </p:txBody>
      </p:sp>
      <p:sp>
        <p:nvSpPr>
          <p:cNvPr id="3" name="Rectangle 2">
            <a:extLst>
              <a:ext uri="{FF2B5EF4-FFF2-40B4-BE49-F238E27FC236}">
                <a16:creationId xmlns:a16="http://schemas.microsoft.com/office/drawing/2014/main" id="{A8D99FB9-7D12-40B6-B8B6-30FB353D20D0}"/>
              </a:ext>
            </a:extLst>
          </p:cNvPr>
          <p:cNvSpPr/>
          <p:nvPr/>
        </p:nvSpPr>
        <p:spPr>
          <a:xfrm>
            <a:off x="0" y="0"/>
            <a:ext cx="12188825" cy="6858000"/>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53943558"/>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69D24-25D8-483A-B476-6445EA15DB60}"/>
              </a:ext>
            </a:extLst>
          </p:cNvPr>
          <p:cNvSpPr>
            <a:spLocks noGrp="1"/>
          </p:cNvSpPr>
          <p:nvPr>
            <p:ph type="title"/>
          </p:nvPr>
        </p:nvSpPr>
        <p:spPr>
          <a:xfrm>
            <a:off x="261764" y="3861048"/>
            <a:ext cx="11665296" cy="1397000"/>
          </a:xfrm>
        </p:spPr>
        <p:txBody>
          <a:bodyPr>
            <a:normAutofit fontScale="90000"/>
          </a:bodyPr>
          <a:lstStyle/>
          <a:p>
            <a:r>
              <a:rPr lang="en-US" sz="900" dirty="0">
                <a:latin typeface="Consolas" panose="020B0609020204030204" pitchFamily="49" charset="0"/>
              </a:rPr>
              <a:t>.</a:t>
            </a:r>
            <a:r>
              <a:rPr lang="en-US" sz="4900" dirty="0">
                <a:latin typeface="Consolas" panose="020B0609020204030204" pitchFamily="49" charset="0"/>
              </a:rPr>
              <a:t>         MODULE DESCRIPTION</a:t>
            </a:r>
            <a:br>
              <a:rPr lang="en-US" sz="3200" dirty="0">
                <a:latin typeface="Consolas" panose="020B0609020204030204" pitchFamily="49" charset="0"/>
              </a:rPr>
            </a:br>
            <a:br>
              <a:rPr lang="en-US" sz="3200" dirty="0">
                <a:latin typeface="Consolas" panose="020B0609020204030204" pitchFamily="49" charset="0"/>
              </a:rPr>
            </a:br>
            <a:br>
              <a:rPr lang="en-US" sz="3200" dirty="0">
                <a:latin typeface="Consolas" panose="020B0609020204030204" pitchFamily="49" charset="0"/>
              </a:rPr>
            </a:br>
            <a:r>
              <a:rPr lang="en-US" sz="2800" dirty="0">
                <a:latin typeface="Consolas" panose="020B0609020204030204" pitchFamily="49" charset="0"/>
              </a:rPr>
              <a:t>MODULE 1 </a:t>
            </a:r>
            <a:r>
              <a:rPr lang="en-US" sz="2800" dirty="0">
                <a:latin typeface="Bahnschrift Light SemiCondensed" panose="020B0502040204020203" pitchFamily="34" charset="0"/>
              </a:rPr>
              <a:t>– The ‘SEARCH’ operation has been used by us in our database which provides us with our main motive of the ‘COUNT’ of the books. Using the search operation we can search for the books we need to issue in order to see if it is still available.</a:t>
            </a:r>
            <a:br>
              <a:rPr lang="en-US" sz="2800" dirty="0">
                <a:latin typeface="Bahnschrift Light SemiCondensed" panose="020B0502040204020203" pitchFamily="34" charset="0"/>
              </a:rPr>
            </a:br>
            <a:br>
              <a:rPr lang="en-US" sz="2800" dirty="0">
                <a:latin typeface="Bahnschrift Light SemiCondensed" panose="020B0502040204020203" pitchFamily="34" charset="0"/>
              </a:rPr>
            </a:br>
            <a:r>
              <a:rPr lang="en-US" sz="2800" dirty="0">
                <a:latin typeface="Consolas" panose="020B0609020204030204" pitchFamily="49" charset="0"/>
              </a:rPr>
              <a:t>MODULE 2 – </a:t>
            </a:r>
            <a:r>
              <a:rPr lang="en-US" sz="2800" dirty="0">
                <a:latin typeface="Bahnschrift Light SemiCondensed" panose="020B0502040204020203" pitchFamily="34" charset="0"/>
              </a:rPr>
              <a:t>Our application has provided the users with an </a:t>
            </a:r>
            <a:r>
              <a:rPr lang="en-US" sz="2800" b="1" u="sng" dirty="0">
                <a:latin typeface="Bahnschrift Light SemiCondensed" panose="020B0502040204020203" pitchFamily="34" charset="0"/>
              </a:rPr>
              <a:t>‘</a:t>
            </a:r>
            <a:r>
              <a:rPr lang="en-US" sz="2800" b="1" u="sng" dirty="0" err="1">
                <a:latin typeface="Bahnschrift Light SemiCondensed" panose="020B0502040204020203" pitchFamily="34" charset="0"/>
              </a:rPr>
              <a:t>i</a:t>
            </a:r>
            <a:r>
              <a:rPr lang="en-US" sz="2800" b="1" u="sng" dirty="0">
                <a:latin typeface="Bahnschrift Light SemiCondensed" panose="020B0502040204020203" pitchFamily="34" charset="0"/>
              </a:rPr>
              <a:t>’ </a:t>
            </a:r>
            <a:r>
              <a:rPr lang="en-US" sz="2800" dirty="0">
                <a:latin typeface="Bahnschrift Light SemiCondensed" panose="020B0502040204020203" pitchFamily="34" charset="0"/>
              </a:rPr>
              <a:t>button which further includes three buttons; “ABOUT” , “HELP” and “SOCIALS”.</a:t>
            </a:r>
            <a:br>
              <a:rPr lang="en-US" sz="2800" dirty="0">
                <a:latin typeface="Bahnschrift Light SemiCondensed" panose="020B0502040204020203" pitchFamily="34" charset="0"/>
              </a:rPr>
            </a:br>
            <a:br>
              <a:rPr lang="en-US" sz="2800" dirty="0">
                <a:latin typeface="Bahnschrift Light SemiCondensed" panose="020B0502040204020203" pitchFamily="34" charset="0"/>
              </a:rPr>
            </a:br>
            <a:r>
              <a:rPr lang="en-US" sz="2800" dirty="0">
                <a:latin typeface="Consolas" panose="020B0609020204030204" pitchFamily="49" charset="0"/>
              </a:rPr>
              <a:t>MODULE 3 – </a:t>
            </a:r>
            <a:r>
              <a:rPr lang="en-US" sz="2800" dirty="0">
                <a:latin typeface="Bahnschrift Light SemiCondensed" panose="020B0502040204020203" pitchFamily="34" charset="0"/>
              </a:rPr>
              <a:t>For our web page we have used a software name ATOM with whose help we have uploaded our information on </a:t>
            </a:r>
            <a:r>
              <a:rPr lang="en-US" sz="2800" dirty="0" err="1">
                <a:latin typeface="Bahnschrift Light SemiCondensed" panose="020B0502040204020203" pitchFamily="34" charset="0"/>
              </a:rPr>
              <a:t>github</a:t>
            </a:r>
            <a:r>
              <a:rPr lang="en-US" sz="2800" dirty="0">
                <a:latin typeface="Bahnschrift Light SemiCondensed" panose="020B0502040204020203" pitchFamily="34" charset="0"/>
              </a:rPr>
              <a:t>.</a:t>
            </a:r>
            <a:endParaRPr lang="en-IN" sz="3200" b="1" u="sng" dirty="0">
              <a:latin typeface="Consolas" panose="020B0609020204030204" pitchFamily="49" charset="0"/>
            </a:endParaRPr>
          </a:p>
        </p:txBody>
      </p:sp>
    </p:spTree>
    <p:extLst>
      <p:ext uri="{BB962C8B-B14F-4D97-AF65-F5344CB8AC3E}">
        <p14:creationId xmlns:p14="http://schemas.microsoft.com/office/powerpoint/2010/main" val="601697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F0BD5-294D-4038-84A7-8C7706EF4D74}"/>
              </a:ext>
            </a:extLst>
          </p:cNvPr>
          <p:cNvSpPr>
            <a:spLocks noGrp="1"/>
          </p:cNvSpPr>
          <p:nvPr>
            <p:ph type="title"/>
          </p:nvPr>
        </p:nvSpPr>
        <p:spPr>
          <a:xfrm>
            <a:off x="261764" y="76200"/>
            <a:ext cx="11012899" cy="1397000"/>
          </a:xfrm>
        </p:spPr>
        <p:txBody>
          <a:bodyPr>
            <a:normAutofit/>
          </a:bodyPr>
          <a:lstStyle/>
          <a:p>
            <a:r>
              <a:rPr lang="en-US" sz="800" dirty="0"/>
              <a:t>.</a:t>
            </a:r>
            <a:endParaRPr lang="en-IN" sz="800" dirty="0"/>
          </a:p>
        </p:txBody>
      </p:sp>
      <p:sp>
        <p:nvSpPr>
          <p:cNvPr id="3" name="Rectangle 2">
            <a:extLst>
              <a:ext uri="{FF2B5EF4-FFF2-40B4-BE49-F238E27FC236}">
                <a16:creationId xmlns:a16="http://schemas.microsoft.com/office/drawing/2014/main" id="{657051A7-A8F3-4A93-AA86-DA517DFF6F13}"/>
              </a:ext>
            </a:extLst>
          </p:cNvPr>
          <p:cNvSpPr/>
          <p:nvPr/>
        </p:nvSpPr>
        <p:spPr>
          <a:xfrm>
            <a:off x="4219894" y="155312"/>
            <a:ext cx="2016224"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dirty="0"/>
              <a:t>ANDROID STUDIO</a:t>
            </a:r>
          </a:p>
        </p:txBody>
      </p:sp>
      <p:sp>
        <p:nvSpPr>
          <p:cNvPr id="5" name="Arrow: Down 4">
            <a:extLst>
              <a:ext uri="{FF2B5EF4-FFF2-40B4-BE49-F238E27FC236}">
                <a16:creationId xmlns:a16="http://schemas.microsoft.com/office/drawing/2014/main" id="{C430CDD9-7320-4291-B101-A52EF2399B2B}"/>
              </a:ext>
            </a:extLst>
          </p:cNvPr>
          <p:cNvSpPr/>
          <p:nvPr/>
        </p:nvSpPr>
        <p:spPr>
          <a:xfrm>
            <a:off x="5230316" y="548680"/>
            <a:ext cx="72008" cy="3600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Decision 5">
            <a:extLst>
              <a:ext uri="{FF2B5EF4-FFF2-40B4-BE49-F238E27FC236}">
                <a16:creationId xmlns:a16="http://schemas.microsoft.com/office/drawing/2014/main" id="{EA80A921-5764-4277-9FAD-03D28FA675D0}"/>
              </a:ext>
            </a:extLst>
          </p:cNvPr>
          <p:cNvSpPr/>
          <p:nvPr/>
        </p:nvSpPr>
        <p:spPr>
          <a:xfrm>
            <a:off x="3545532" y="928437"/>
            <a:ext cx="3456386" cy="688943"/>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dirty="0"/>
              <a:t>FIREBASE</a:t>
            </a:r>
          </a:p>
          <a:p>
            <a:pPr algn="ctr"/>
            <a:r>
              <a:rPr lang="en-IN" sz="1100" dirty="0"/>
              <a:t>CONNECTION</a:t>
            </a:r>
          </a:p>
        </p:txBody>
      </p:sp>
      <p:sp>
        <p:nvSpPr>
          <p:cNvPr id="7" name="Arrow: Down 6">
            <a:extLst>
              <a:ext uri="{FF2B5EF4-FFF2-40B4-BE49-F238E27FC236}">
                <a16:creationId xmlns:a16="http://schemas.microsoft.com/office/drawing/2014/main" id="{A8715869-D7D4-4D5A-9727-C40DB16E6785}"/>
              </a:ext>
            </a:extLst>
          </p:cNvPr>
          <p:cNvSpPr/>
          <p:nvPr/>
        </p:nvSpPr>
        <p:spPr>
          <a:xfrm>
            <a:off x="5236028" y="1611726"/>
            <a:ext cx="45719" cy="4520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Alternate Process 7">
            <a:extLst>
              <a:ext uri="{FF2B5EF4-FFF2-40B4-BE49-F238E27FC236}">
                <a16:creationId xmlns:a16="http://schemas.microsoft.com/office/drawing/2014/main" id="{74A98AE4-DBEF-4B2F-946D-A366FEFA4C1D}"/>
              </a:ext>
            </a:extLst>
          </p:cNvPr>
          <p:cNvSpPr/>
          <p:nvPr/>
        </p:nvSpPr>
        <p:spPr>
          <a:xfrm>
            <a:off x="4294212" y="2074262"/>
            <a:ext cx="2160240" cy="365954"/>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dirty="0"/>
              <a:t>INSERT DATA IN FIREBASE</a:t>
            </a:r>
          </a:p>
        </p:txBody>
      </p:sp>
      <p:sp>
        <p:nvSpPr>
          <p:cNvPr id="9" name="Arrow: Down 8">
            <a:extLst>
              <a:ext uri="{FF2B5EF4-FFF2-40B4-BE49-F238E27FC236}">
                <a16:creationId xmlns:a16="http://schemas.microsoft.com/office/drawing/2014/main" id="{21FAB540-ACE9-46E3-8290-E7DB78D35C66}"/>
              </a:ext>
            </a:extLst>
          </p:cNvPr>
          <p:cNvSpPr/>
          <p:nvPr/>
        </p:nvSpPr>
        <p:spPr>
          <a:xfrm>
            <a:off x="5228007" y="2450673"/>
            <a:ext cx="45719" cy="4004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Flowchart: Process 9">
            <a:extLst>
              <a:ext uri="{FF2B5EF4-FFF2-40B4-BE49-F238E27FC236}">
                <a16:creationId xmlns:a16="http://schemas.microsoft.com/office/drawing/2014/main" id="{03F95016-B83E-41E0-A43E-35A5D4D71940}"/>
              </a:ext>
            </a:extLst>
          </p:cNvPr>
          <p:cNvSpPr/>
          <p:nvPr/>
        </p:nvSpPr>
        <p:spPr>
          <a:xfrm>
            <a:off x="4248493" y="2861563"/>
            <a:ext cx="2160240" cy="28507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dirty="0"/>
              <a:t>AGAIN ANDROID STUDIO </a:t>
            </a:r>
          </a:p>
        </p:txBody>
      </p:sp>
      <p:sp>
        <p:nvSpPr>
          <p:cNvPr id="11" name="Arrow: Down 10">
            <a:extLst>
              <a:ext uri="{FF2B5EF4-FFF2-40B4-BE49-F238E27FC236}">
                <a16:creationId xmlns:a16="http://schemas.microsoft.com/office/drawing/2014/main" id="{8E059D86-85AF-442E-BE9C-00BB6D8B5541}"/>
              </a:ext>
            </a:extLst>
          </p:cNvPr>
          <p:cNvSpPr/>
          <p:nvPr/>
        </p:nvSpPr>
        <p:spPr>
          <a:xfrm>
            <a:off x="5228006" y="3146638"/>
            <a:ext cx="45719" cy="3940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654E58F6-4939-4F6E-A121-2D57D762F8ED}"/>
              </a:ext>
            </a:extLst>
          </p:cNvPr>
          <p:cNvSpPr/>
          <p:nvPr/>
        </p:nvSpPr>
        <p:spPr>
          <a:xfrm>
            <a:off x="4307305" y="3567984"/>
            <a:ext cx="2145428" cy="3272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900" dirty="0"/>
              <a:t>ACCESS RECYCLER VIEW </a:t>
            </a:r>
          </a:p>
          <a:p>
            <a:pPr algn="ctr"/>
            <a:r>
              <a:rPr lang="en-IN" sz="900" dirty="0"/>
              <a:t>TO SEARCH DATA</a:t>
            </a:r>
          </a:p>
          <a:p>
            <a:pPr algn="ctr"/>
            <a:endParaRPr lang="en-IN" sz="800" dirty="0"/>
          </a:p>
        </p:txBody>
      </p:sp>
      <p:sp>
        <p:nvSpPr>
          <p:cNvPr id="13" name="Arrow: Down 12">
            <a:extLst>
              <a:ext uri="{FF2B5EF4-FFF2-40B4-BE49-F238E27FC236}">
                <a16:creationId xmlns:a16="http://schemas.microsoft.com/office/drawing/2014/main" id="{CE2985EB-CB30-4693-847E-4271A8CA8BF0}"/>
              </a:ext>
            </a:extLst>
          </p:cNvPr>
          <p:cNvSpPr/>
          <p:nvPr/>
        </p:nvSpPr>
        <p:spPr>
          <a:xfrm>
            <a:off x="5236028" y="3916295"/>
            <a:ext cx="45719" cy="2761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8B6768CB-F86A-455C-A020-E75FE7346FB7}"/>
              </a:ext>
            </a:extLst>
          </p:cNvPr>
          <p:cNvSpPr/>
          <p:nvPr/>
        </p:nvSpPr>
        <p:spPr>
          <a:xfrm>
            <a:off x="4294212" y="4230691"/>
            <a:ext cx="2160240" cy="3518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Down 14">
            <a:extLst>
              <a:ext uri="{FF2B5EF4-FFF2-40B4-BE49-F238E27FC236}">
                <a16:creationId xmlns:a16="http://schemas.microsoft.com/office/drawing/2014/main" id="{84FAFF39-8E71-4B86-AD79-608DAEC004BA}"/>
              </a:ext>
            </a:extLst>
          </p:cNvPr>
          <p:cNvSpPr/>
          <p:nvPr/>
        </p:nvSpPr>
        <p:spPr>
          <a:xfrm>
            <a:off x="5236028" y="4589022"/>
            <a:ext cx="45719" cy="3600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Flowchart: Process 15">
            <a:extLst>
              <a:ext uri="{FF2B5EF4-FFF2-40B4-BE49-F238E27FC236}">
                <a16:creationId xmlns:a16="http://schemas.microsoft.com/office/drawing/2014/main" id="{151855C3-4360-46FC-9A57-160F3D0388C9}"/>
              </a:ext>
            </a:extLst>
          </p:cNvPr>
          <p:cNvSpPr/>
          <p:nvPr/>
        </p:nvSpPr>
        <p:spPr>
          <a:xfrm>
            <a:off x="4294212" y="4937113"/>
            <a:ext cx="2160240" cy="309161"/>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rrow: Down 16">
            <a:extLst>
              <a:ext uri="{FF2B5EF4-FFF2-40B4-BE49-F238E27FC236}">
                <a16:creationId xmlns:a16="http://schemas.microsoft.com/office/drawing/2014/main" id="{C40FAB00-4B68-499A-AD2B-919B4ED4BD96}"/>
              </a:ext>
            </a:extLst>
          </p:cNvPr>
          <p:cNvSpPr/>
          <p:nvPr/>
        </p:nvSpPr>
        <p:spPr>
          <a:xfrm>
            <a:off x="5247353" y="5246274"/>
            <a:ext cx="45719" cy="37763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Flowchart: Process 17">
            <a:extLst>
              <a:ext uri="{FF2B5EF4-FFF2-40B4-BE49-F238E27FC236}">
                <a16:creationId xmlns:a16="http://schemas.microsoft.com/office/drawing/2014/main" id="{D9606D13-A746-47BA-A1CD-9DFDB3E9816F}"/>
              </a:ext>
            </a:extLst>
          </p:cNvPr>
          <p:cNvSpPr/>
          <p:nvPr/>
        </p:nvSpPr>
        <p:spPr>
          <a:xfrm>
            <a:off x="4292493" y="5640365"/>
            <a:ext cx="2160240" cy="2787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Down 18">
            <a:extLst>
              <a:ext uri="{FF2B5EF4-FFF2-40B4-BE49-F238E27FC236}">
                <a16:creationId xmlns:a16="http://schemas.microsoft.com/office/drawing/2014/main" id="{DAD0EEEC-A546-4BC2-82FE-693575526B2D}"/>
              </a:ext>
            </a:extLst>
          </p:cNvPr>
          <p:cNvSpPr/>
          <p:nvPr/>
        </p:nvSpPr>
        <p:spPr>
          <a:xfrm>
            <a:off x="5266320" y="5921117"/>
            <a:ext cx="45719" cy="30916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Flowchart: Process 19">
            <a:extLst>
              <a:ext uri="{FF2B5EF4-FFF2-40B4-BE49-F238E27FC236}">
                <a16:creationId xmlns:a16="http://schemas.microsoft.com/office/drawing/2014/main" id="{264338C2-9E9C-4DCF-9B63-F0C0BE9CE63A}"/>
              </a:ext>
            </a:extLst>
          </p:cNvPr>
          <p:cNvSpPr/>
          <p:nvPr/>
        </p:nvSpPr>
        <p:spPr>
          <a:xfrm>
            <a:off x="4292493" y="6236219"/>
            <a:ext cx="2160240" cy="309161"/>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TextBox 21">
            <a:extLst>
              <a:ext uri="{FF2B5EF4-FFF2-40B4-BE49-F238E27FC236}">
                <a16:creationId xmlns:a16="http://schemas.microsoft.com/office/drawing/2014/main" id="{8B148A6F-21AF-4B79-B8BE-58E56FBA878E}"/>
              </a:ext>
            </a:extLst>
          </p:cNvPr>
          <p:cNvSpPr txBox="1"/>
          <p:nvPr/>
        </p:nvSpPr>
        <p:spPr>
          <a:xfrm>
            <a:off x="4726260" y="4273987"/>
            <a:ext cx="6096000" cy="253916"/>
          </a:xfrm>
          <a:prstGeom prst="rect">
            <a:avLst/>
          </a:prstGeom>
          <a:noFill/>
        </p:spPr>
        <p:txBody>
          <a:bodyPr wrap="square">
            <a:spAutoFit/>
          </a:bodyPr>
          <a:lstStyle/>
          <a:p>
            <a:r>
              <a:rPr lang="en-IN" sz="1050" dirty="0">
                <a:solidFill>
                  <a:schemeClr val="bg1"/>
                </a:solidFill>
              </a:rPr>
              <a:t>SEARCH VIEW</a:t>
            </a:r>
          </a:p>
        </p:txBody>
      </p:sp>
      <p:sp>
        <p:nvSpPr>
          <p:cNvPr id="24" name="TextBox 23">
            <a:extLst>
              <a:ext uri="{FF2B5EF4-FFF2-40B4-BE49-F238E27FC236}">
                <a16:creationId xmlns:a16="http://schemas.microsoft.com/office/drawing/2014/main" id="{3332D077-E257-48DC-8AD9-24DDF7F70DD3}"/>
              </a:ext>
            </a:extLst>
          </p:cNvPr>
          <p:cNvSpPr txBox="1"/>
          <p:nvPr/>
        </p:nvSpPr>
        <p:spPr>
          <a:xfrm>
            <a:off x="4219894" y="4951882"/>
            <a:ext cx="6096000" cy="261610"/>
          </a:xfrm>
          <a:prstGeom prst="rect">
            <a:avLst/>
          </a:prstGeom>
          <a:noFill/>
        </p:spPr>
        <p:txBody>
          <a:bodyPr wrap="square">
            <a:spAutoFit/>
          </a:bodyPr>
          <a:lstStyle/>
          <a:p>
            <a:r>
              <a:rPr lang="en-IN" sz="1100" dirty="0">
                <a:solidFill>
                  <a:schemeClr val="bg1"/>
                </a:solidFill>
              </a:rPr>
              <a:t>XML FILE IN CARDVIEW LAYOUT</a:t>
            </a:r>
          </a:p>
        </p:txBody>
      </p:sp>
      <p:sp>
        <p:nvSpPr>
          <p:cNvPr id="26" name="TextBox 25">
            <a:extLst>
              <a:ext uri="{FF2B5EF4-FFF2-40B4-BE49-F238E27FC236}">
                <a16:creationId xmlns:a16="http://schemas.microsoft.com/office/drawing/2014/main" id="{2ED52B93-BA62-4BF8-94E1-3A279EBEB1DC}"/>
              </a:ext>
            </a:extLst>
          </p:cNvPr>
          <p:cNvSpPr txBox="1"/>
          <p:nvPr/>
        </p:nvSpPr>
        <p:spPr>
          <a:xfrm>
            <a:off x="4582244" y="6260808"/>
            <a:ext cx="6096000" cy="253916"/>
          </a:xfrm>
          <a:prstGeom prst="rect">
            <a:avLst/>
          </a:prstGeom>
          <a:noFill/>
        </p:spPr>
        <p:txBody>
          <a:bodyPr wrap="square">
            <a:spAutoFit/>
          </a:bodyPr>
          <a:lstStyle/>
          <a:p>
            <a:r>
              <a:rPr lang="en-IN" sz="1050" dirty="0">
                <a:solidFill>
                  <a:schemeClr val="bg1"/>
                </a:solidFill>
              </a:rPr>
              <a:t>IMPLEMENT CODE</a:t>
            </a:r>
          </a:p>
        </p:txBody>
      </p:sp>
      <p:sp>
        <p:nvSpPr>
          <p:cNvPr id="28" name="TextBox 27">
            <a:extLst>
              <a:ext uri="{FF2B5EF4-FFF2-40B4-BE49-F238E27FC236}">
                <a16:creationId xmlns:a16="http://schemas.microsoft.com/office/drawing/2014/main" id="{698B1DA4-3333-4F40-AB90-F419C446406E}"/>
              </a:ext>
            </a:extLst>
          </p:cNvPr>
          <p:cNvSpPr txBox="1"/>
          <p:nvPr/>
        </p:nvSpPr>
        <p:spPr>
          <a:xfrm>
            <a:off x="4209704" y="5654907"/>
            <a:ext cx="6096000" cy="253916"/>
          </a:xfrm>
          <a:prstGeom prst="rect">
            <a:avLst/>
          </a:prstGeom>
          <a:noFill/>
        </p:spPr>
        <p:txBody>
          <a:bodyPr wrap="square">
            <a:spAutoFit/>
          </a:bodyPr>
          <a:lstStyle/>
          <a:p>
            <a:r>
              <a:rPr lang="en-IN" sz="1050" dirty="0">
                <a:solidFill>
                  <a:schemeClr val="bg1"/>
                </a:solidFill>
              </a:rPr>
              <a:t>MYADAPTOR CLASS FOR XML FILE</a:t>
            </a:r>
          </a:p>
        </p:txBody>
      </p:sp>
    </p:spTree>
    <p:extLst>
      <p:ext uri="{BB962C8B-B14F-4D97-AF65-F5344CB8AC3E}">
        <p14:creationId xmlns:p14="http://schemas.microsoft.com/office/powerpoint/2010/main" val="1015774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84B87-205E-45E9-911A-CF38C5EA70B4}"/>
              </a:ext>
            </a:extLst>
          </p:cNvPr>
          <p:cNvSpPr>
            <a:spLocks noGrp="1"/>
          </p:cNvSpPr>
          <p:nvPr>
            <p:ph type="ctrTitle"/>
          </p:nvPr>
        </p:nvSpPr>
        <p:spPr>
          <a:xfrm>
            <a:off x="3358108" y="3611"/>
            <a:ext cx="8110955" cy="833101"/>
          </a:xfrm>
        </p:spPr>
        <p:txBody>
          <a:bodyPr>
            <a:normAutofit/>
          </a:bodyPr>
          <a:lstStyle/>
          <a:p>
            <a:r>
              <a:rPr lang="en-US" sz="3600" dirty="0">
                <a:latin typeface="Consolas" panose="020B0609020204030204" pitchFamily="49" charset="0"/>
              </a:rPr>
              <a:t>MODULE WORK FLOW EXPLANATION</a:t>
            </a:r>
            <a:endParaRPr lang="en-IN" sz="3600" dirty="0">
              <a:latin typeface="Consolas" panose="020B0609020204030204" pitchFamily="49" charset="0"/>
            </a:endParaRPr>
          </a:p>
        </p:txBody>
      </p:sp>
      <p:sp>
        <p:nvSpPr>
          <p:cNvPr id="3" name="Subtitle 2">
            <a:extLst>
              <a:ext uri="{FF2B5EF4-FFF2-40B4-BE49-F238E27FC236}">
                <a16:creationId xmlns:a16="http://schemas.microsoft.com/office/drawing/2014/main" id="{FC845660-8974-413D-81A4-5FA5687B753A}"/>
              </a:ext>
            </a:extLst>
          </p:cNvPr>
          <p:cNvSpPr>
            <a:spLocks noGrp="1"/>
          </p:cNvSpPr>
          <p:nvPr>
            <p:ph type="subTitle" idx="1"/>
          </p:nvPr>
        </p:nvSpPr>
        <p:spPr>
          <a:xfrm>
            <a:off x="3862164" y="1556792"/>
            <a:ext cx="7746785" cy="2494508"/>
          </a:xfrm>
        </p:spPr>
        <p:txBody>
          <a:bodyPr>
            <a:normAutofit fontScale="25000" lnSpcReduction="20000"/>
          </a:bodyPr>
          <a:lstStyle/>
          <a:p>
            <a:pPr marL="514350" indent="-514350">
              <a:buAutoNum type="arabicPeriod"/>
            </a:pPr>
            <a:r>
              <a:rPr lang="en-US" sz="9600" dirty="0">
                <a:latin typeface="Bahnschrift Light SemiCondensed" panose="020B0502040204020203" pitchFamily="34" charset="0"/>
              </a:rPr>
              <a:t>Make project</a:t>
            </a:r>
          </a:p>
          <a:p>
            <a:pPr marL="514350" indent="-514350">
              <a:buAutoNum type="arabicPeriod"/>
            </a:pPr>
            <a:endParaRPr lang="en-US" sz="9600" dirty="0">
              <a:latin typeface="Bahnschrift Light SemiCondensed" panose="020B0502040204020203" pitchFamily="34" charset="0"/>
            </a:endParaRPr>
          </a:p>
          <a:p>
            <a:pPr marL="514350" indent="-514350">
              <a:buAutoNum type="arabicPeriod"/>
            </a:pPr>
            <a:r>
              <a:rPr lang="en-US" sz="9600" dirty="0">
                <a:latin typeface="Bahnschrift Light SemiCondensed" panose="020B0502040204020203" pitchFamily="34" charset="0"/>
              </a:rPr>
              <a:t>Connect the application to firebase</a:t>
            </a:r>
          </a:p>
          <a:p>
            <a:pPr marL="514350" indent="-514350">
              <a:buAutoNum type="arabicPeriod"/>
            </a:pPr>
            <a:endParaRPr lang="en-US" sz="9600" dirty="0">
              <a:latin typeface="Bahnschrift Light SemiCondensed" panose="020B0502040204020203" pitchFamily="34" charset="0"/>
            </a:endParaRPr>
          </a:p>
          <a:p>
            <a:pPr marL="514350" indent="-514350">
              <a:buAutoNum type="arabicPeriod"/>
            </a:pPr>
            <a:r>
              <a:rPr lang="en-US" sz="9600" dirty="0">
                <a:latin typeface="Bahnschrift Light SemiCondensed" panose="020B0502040204020203" pitchFamily="34" charset="0"/>
              </a:rPr>
              <a:t>Insert the data that is </a:t>
            </a:r>
            <a:r>
              <a:rPr lang="en-US" sz="9600" dirty="0" err="1">
                <a:latin typeface="Bahnschrift Light SemiCondensed" panose="020B0502040204020203" pitchFamily="34" charset="0"/>
              </a:rPr>
              <a:t>accesable</a:t>
            </a:r>
            <a:r>
              <a:rPr lang="en-US" sz="9600" dirty="0">
                <a:latin typeface="Bahnschrift Light SemiCondensed" panose="020B0502040204020203" pitchFamily="34" charset="0"/>
              </a:rPr>
              <a:t> to firebase </a:t>
            </a:r>
          </a:p>
          <a:p>
            <a:pPr marL="514350" indent="-514350">
              <a:buAutoNum type="arabicPeriod"/>
            </a:pPr>
            <a:endParaRPr lang="en-US" sz="9600" dirty="0">
              <a:latin typeface="Bahnschrift Light SemiCondensed" panose="020B0502040204020203" pitchFamily="34" charset="0"/>
            </a:endParaRPr>
          </a:p>
          <a:p>
            <a:pPr marL="514350" indent="-514350">
              <a:buAutoNum type="arabicPeriod"/>
            </a:pPr>
            <a:r>
              <a:rPr lang="en-US" sz="9600" dirty="0">
                <a:latin typeface="Bahnschrift Light SemiCondensed" panose="020B0502040204020203" pitchFamily="34" charset="0"/>
              </a:rPr>
              <a:t>Insert recycler view to display data</a:t>
            </a:r>
          </a:p>
          <a:p>
            <a:pPr marL="514350" indent="-514350">
              <a:buAutoNum type="arabicPeriod"/>
            </a:pPr>
            <a:endParaRPr lang="en-US" sz="9600" dirty="0">
              <a:latin typeface="Bahnschrift Light SemiCondensed" panose="020B0502040204020203" pitchFamily="34" charset="0"/>
            </a:endParaRPr>
          </a:p>
          <a:p>
            <a:pPr marL="514350" indent="-514350">
              <a:buAutoNum type="arabicPeriod"/>
            </a:pPr>
            <a:r>
              <a:rPr lang="en-US" sz="9600" dirty="0">
                <a:latin typeface="Bahnschrift Light SemiCondensed" panose="020B0502040204020203" pitchFamily="34" charset="0"/>
              </a:rPr>
              <a:t>Make separate class with reference to database</a:t>
            </a:r>
          </a:p>
          <a:p>
            <a:pPr marL="514350" indent="-514350">
              <a:buAutoNum type="arabicPeriod"/>
            </a:pPr>
            <a:endParaRPr lang="en-US" sz="9600" dirty="0">
              <a:latin typeface="Bahnschrift Light SemiCondensed" panose="020B0502040204020203" pitchFamily="34" charset="0"/>
            </a:endParaRPr>
          </a:p>
          <a:p>
            <a:pPr marL="514350" indent="-514350">
              <a:buAutoNum type="arabicPeriod"/>
            </a:pPr>
            <a:endParaRPr lang="en-US" sz="9600" dirty="0">
              <a:latin typeface="Bahnschrift Light SemiCondensed" panose="020B0502040204020203" pitchFamily="34" charset="0"/>
            </a:endParaRPr>
          </a:p>
          <a:p>
            <a:pPr marL="514350" indent="-514350">
              <a:buAutoNum type="arabicPeriod"/>
            </a:pPr>
            <a:r>
              <a:rPr lang="en-US" sz="9600" dirty="0">
                <a:latin typeface="Bahnschrift Light SemiCondensed" panose="020B0502040204020203" pitchFamily="34" charset="0"/>
              </a:rPr>
              <a:t>Make an XML file for the displaying of search view in </a:t>
            </a:r>
            <a:r>
              <a:rPr lang="en-US" sz="9600" dirty="0" err="1">
                <a:latin typeface="Bahnschrift Light SemiCondensed" panose="020B0502040204020203" pitchFamily="34" charset="0"/>
              </a:rPr>
              <a:t>cardview</a:t>
            </a:r>
            <a:r>
              <a:rPr lang="en-US" sz="9600" dirty="0">
                <a:latin typeface="Bahnschrift Light SemiCondensed" panose="020B0502040204020203" pitchFamily="34" charset="0"/>
              </a:rPr>
              <a:t> layout</a:t>
            </a:r>
          </a:p>
          <a:p>
            <a:pPr marL="514350" indent="-514350">
              <a:buAutoNum type="arabicPeriod"/>
            </a:pPr>
            <a:endParaRPr lang="en-US" sz="9600" dirty="0">
              <a:latin typeface="Bahnschrift Light SemiCondensed" panose="020B0502040204020203" pitchFamily="34" charset="0"/>
            </a:endParaRPr>
          </a:p>
          <a:p>
            <a:pPr marL="514350" indent="-514350">
              <a:buAutoNum type="arabicPeriod"/>
            </a:pPr>
            <a:r>
              <a:rPr lang="en-US" sz="9600" dirty="0">
                <a:latin typeface="Bahnschrift Light SemiCondensed" panose="020B0502040204020203" pitchFamily="34" charset="0"/>
              </a:rPr>
              <a:t>Then </a:t>
            </a:r>
            <a:r>
              <a:rPr lang="en-US" sz="9600" dirty="0" err="1">
                <a:latin typeface="Bahnschrift Light SemiCondensed" panose="020B0502040204020203" pitchFamily="34" charset="0"/>
              </a:rPr>
              <a:t>myadaptor</a:t>
            </a:r>
            <a:r>
              <a:rPr lang="en-US" sz="9600" dirty="0">
                <a:latin typeface="Bahnschrift Light SemiCondensed" panose="020B0502040204020203" pitchFamily="34" charset="0"/>
              </a:rPr>
              <a:t> class for the access of layout</a:t>
            </a:r>
          </a:p>
          <a:p>
            <a:pPr marL="514350" indent="-514350">
              <a:buAutoNum type="arabicPeriod"/>
            </a:pPr>
            <a:endParaRPr lang="en-US" sz="9600" dirty="0">
              <a:latin typeface="Bahnschrift Light SemiCondensed" panose="020B0502040204020203" pitchFamily="34" charset="0"/>
            </a:endParaRPr>
          </a:p>
          <a:p>
            <a:pPr marL="514350" indent="-514350">
              <a:buAutoNum type="arabicPeriod"/>
            </a:pPr>
            <a:r>
              <a:rPr lang="en-US" sz="9600" dirty="0">
                <a:latin typeface="Bahnschrift Light SemiCondensed" panose="020B0502040204020203" pitchFamily="34" charset="0"/>
              </a:rPr>
              <a:t>Then implement the code</a:t>
            </a:r>
          </a:p>
          <a:p>
            <a:pPr marL="514350" indent="-514350">
              <a:buAutoNum type="arabicPeriod"/>
            </a:pPr>
            <a:endParaRPr lang="en-US" sz="9600" dirty="0">
              <a:latin typeface="Bahnschrift Light SemiCondensed" panose="020B0502040204020203" pitchFamily="34" charset="0"/>
            </a:endParaRPr>
          </a:p>
          <a:p>
            <a:pPr marL="514350" indent="-514350">
              <a:buAutoNum type="arabicPeriod"/>
            </a:pPr>
            <a:endParaRPr lang="en-IN" dirty="0">
              <a:latin typeface="Bahnschrift Light SemiCondensed" panose="020B0502040204020203" pitchFamily="34" charset="0"/>
            </a:endParaRPr>
          </a:p>
        </p:txBody>
      </p:sp>
    </p:spTree>
    <p:extLst>
      <p:ext uri="{BB962C8B-B14F-4D97-AF65-F5344CB8AC3E}">
        <p14:creationId xmlns:p14="http://schemas.microsoft.com/office/powerpoint/2010/main" val="3094357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9B7F1-F223-45ED-973F-0EAFDE5EF5D7}"/>
              </a:ext>
            </a:extLst>
          </p:cNvPr>
          <p:cNvSpPr>
            <a:spLocks noGrp="1"/>
          </p:cNvSpPr>
          <p:nvPr>
            <p:ph type="title"/>
          </p:nvPr>
        </p:nvSpPr>
        <p:spPr/>
        <p:txBody>
          <a:bodyPr>
            <a:normAutofit/>
          </a:bodyPr>
          <a:lstStyle/>
          <a:p>
            <a:pPr algn="ctr"/>
            <a:r>
              <a:rPr lang="en-US" sz="3600" b="1" dirty="0">
                <a:effectLst>
                  <a:outerShdw blurRad="38100" dist="38100" dir="2700000" algn="tl">
                    <a:srgbClr val="000000">
                      <a:alpha val="43137"/>
                    </a:srgbClr>
                  </a:outerShdw>
                </a:effectLst>
                <a:latin typeface="Consolas" panose="020B0609020204030204" pitchFamily="49" charset="0"/>
              </a:rPr>
              <a:t>REAL TIME USAGE</a:t>
            </a:r>
            <a:endParaRPr lang="en-IN" sz="3600" b="1" dirty="0">
              <a:effectLst>
                <a:outerShdw blurRad="38100" dist="38100" dir="2700000" algn="tl">
                  <a:srgbClr val="000000">
                    <a:alpha val="43137"/>
                  </a:srgbClr>
                </a:outerShdw>
              </a:effectLst>
              <a:latin typeface="Consolas" panose="020B0609020204030204" pitchFamily="49" charset="0"/>
            </a:endParaRPr>
          </a:p>
        </p:txBody>
      </p:sp>
      <p:sp>
        <p:nvSpPr>
          <p:cNvPr id="7" name="Flowchart: Process 6">
            <a:extLst>
              <a:ext uri="{FF2B5EF4-FFF2-40B4-BE49-F238E27FC236}">
                <a16:creationId xmlns:a16="http://schemas.microsoft.com/office/drawing/2014/main" id="{E80E8C56-1424-4ED8-BD16-43E3BD70A551}"/>
              </a:ext>
            </a:extLst>
          </p:cNvPr>
          <p:cNvSpPr/>
          <p:nvPr/>
        </p:nvSpPr>
        <p:spPr>
          <a:xfrm>
            <a:off x="0" y="-174567"/>
            <a:ext cx="12188825" cy="6858000"/>
          </a:xfrm>
          <a:prstGeom prst="flowChartProcess">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Process 7">
            <a:extLst>
              <a:ext uri="{FF2B5EF4-FFF2-40B4-BE49-F238E27FC236}">
                <a16:creationId xmlns:a16="http://schemas.microsoft.com/office/drawing/2014/main" id="{8AA8D04B-1A59-4C9D-8934-E9691E388088}"/>
              </a:ext>
            </a:extLst>
          </p:cNvPr>
          <p:cNvSpPr/>
          <p:nvPr/>
        </p:nvSpPr>
        <p:spPr>
          <a:xfrm>
            <a:off x="1884204" y="980728"/>
            <a:ext cx="720080" cy="554682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Right 9">
            <a:extLst>
              <a:ext uri="{FF2B5EF4-FFF2-40B4-BE49-F238E27FC236}">
                <a16:creationId xmlns:a16="http://schemas.microsoft.com/office/drawing/2014/main" id="{E5027DC7-0F3E-42F1-A2D8-EA35F828FAEF}"/>
              </a:ext>
            </a:extLst>
          </p:cNvPr>
          <p:cNvSpPr/>
          <p:nvPr/>
        </p:nvSpPr>
        <p:spPr>
          <a:xfrm>
            <a:off x="2610915" y="2259160"/>
            <a:ext cx="1584176" cy="10801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Flowchart: Alternate Process 10">
            <a:extLst>
              <a:ext uri="{FF2B5EF4-FFF2-40B4-BE49-F238E27FC236}">
                <a16:creationId xmlns:a16="http://schemas.microsoft.com/office/drawing/2014/main" id="{C6B78A08-E030-469C-B50A-C7A5D3BE44F0}"/>
              </a:ext>
            </a:extLst>
          </p:cNvPr>
          <p:cNvSpPr/>
          <p:nvPr/>
        </p:nvSpPr>
        <p:spPr>
          <a:xfrm>
            <a:off x="4216827" y="1844824"/>
            <a:ext cx="7206177" cy="1908792"/>
          </a:xfrm>
          <a:prstGeom prst="flowChartAlternateProcess">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rrow: Right 12">
            <a:extLst>
              <a:ext uri="{FF2B5EF4-FFF2-40B4-BE49-F238E27FC236}">
                <a16:creationId xmlns:a16="http://schemas.microsoft.com/office/drawing/2014/main" id="{B3B4EE77-A299-4DE8-A96E-698E0CAC83AB}"/>
              </a:ext>
            </a:extLst>
          </p:cNvPr>
          <p:cNvSpPr/>
          <p:nvPr/>
        </p:nvSpPr>
        <p:spPr>
          <a:xfrm>
            <a:off x="2621246" y="4956397"/>
            <a:ext cx="1581635" cy="10801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Flowchart: Alternate Process 13">
            <a:extLst>
              <a:ext uri="{FF2B5EF4-FFF2-40B4-BE49-F238E27FC236}">
                <a16:creationId xmlns:a16="http://schemas.microsoft.com/office/drawing/2014/main" id="{13C0F967-C74E-4FFA-8945-45607048AAA3}"/>
              </a:ext>
            </a:extLst>
          </p:cNvPr>
          <p:cNvSpPr/>
          <p:nvPr/>
        </p:nvSpPr>
        <p:spPr>
          <a:xfrm>
            <a:off x="4216827" y="4539577"/>
            <a:ext cx="7422201" cy="1913760"/>
          </a:xfrm>
          <a:prstGeom prst="flowChartAlternateProcess">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64BF9680-F406-4A99-BA74-CD5607C120F4}"/>
              </a:ext>
            </a:extLst>
          </p:cNvPr>
          <p:cNvSpPr txBox="1"/>
          <p:nvPr/>
        </p:nvSpPr>
        <p:spPr>
          <a:xfrm>
            <a:off x="4945122" y="2151272"/>
            <a:ext cx="6048672" cy="1569660"/>
          </a:xfrm>
          <a:prstGeom prst="rect">
            <a:avLst/>
          </a:prstGeom>
          <a:noFill/>
        </p:spPr>
        <p:txBody>
          <a:bodyPr wrap="square">
            <a:spAutoFit/>
          </a:bodyPr>
          <a:lstStyle/>
          <a:p>
            <a:r>
              <a:rPr lang="en-US" dirty="0"/>
              <a:t>Benefits to students.</a:t>
            </a:r>
          </a:p>
          <a:p>
            <a:r>
              <a:rPr lang="en-US" dirty="0"/>
              <a:t> They will save their time and effort of going to the library to check the availability of the books.</a:t>
            </a:r>
            <a:endParaRPr lang="en-IN" dirty="0"/>
          </a:p>
        </p:txBody>
      </p:sp>
      <p:sp>
        <p:nvSpPr>
          <p:cNvPr id="18" name="TextBox 17">
            <a:extLst>
              <a:ext uri="{FF2B5EF4-FFF2-40B4-BE49-F238E27FC236}">
                <a16:creationId xmlns:a16="http://schemas.microsoft.com/office/drawing/2014/main" id="{3A775AD2-6FD7-4A34-8A6F-9E4A4E27C3D8}"/>
              </a:ext>
            </a:extLst>
          </p:cNvPr>
          <p:cNvSpPr txBox="1"/>
          <p:nvPr/>
        </p:nvSpPr>
        <p:spPr>
          <a:xfrm>
            <a:off x="4753330" y="4807532"/>
            <a:ext cx="6133170" cy="1569660"/>
          </a:xfrm>
          <a:prstGeom prst="rect">
            <a:avLst/>
          </a:prstGeom>
          <a:noFill/>
        </p:spPr>
        <p:txBody>
          <a:bodyPr wrap="square">
            <a:spAutoFit/>
          </a:bodyPr>
          <a:lstStyle/>
          <a:p>
            <a:r>
              <a:rPr lang="en-US" dirty="0"/>
              <a:t>Benefits to teachers</a:t>
            </a:r>
          </a:p>
          <a:p>
            <a:r>
              <a:rPr lang="en-US" dirty="0"/>
              <a:t>They will know the exact number of books available in the library suggested by them</a:t>
            </a:r>
            <a:endParaRPr lang="en-IN" dirty="0"/>
          </a:p>
        </p:txBody>
      </p:sp>
    </p:spTree>
    <p:extLst>
      <p:ext uri="{BB962C8B-B14F-4D97-AF65-F5344CB8AC3E}">
        <p14:creationId xmlns:p14="http://schemas.microsoft.com/office/powerpoint/2010/main" val="26031651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3815D-9E5A-4530-A084-9A1BF3AE92E2}"/>
              </a:ext>
            </a:extLst>
          </p:cNvPr>
          <p:cNvSpPr>
            <a:spLocks noGrp="1"/>
          </p:cNvSpPr>
          <p:nvPr>
            <p:ph type="ctrTitle"/>
          </p:nvPr>
        </p:nvSpPr>
        <p:spPr>
          <a:xfrm>
            <a:off x="4150196" y="260648"/>
            <a:ext cx="7008574" cy="778271"/>
          </a:xfrm>
        </p:spPr>
        <p:txBody>
          <a:bodyPr>
            <a:normAutofit/>
          </a:bodyPr>
          <a:lstStyle/>
          <a:p>
            <a:r>
              <a:rPr lang="en-US" sz="2800" b="1" dirty="0">
                <a:latin typeface="Consolas" panose="020B0609020204030204" pitchFamily="49" charset="0"/>
              </a:rPr>
              <a:t>SOFTWARE REQUIREMENTS :</a:t>
            </a:r>
            <a:endParaRPr lang="en-IN" sz="2800" b="1" dirty="0">
              <a:latin typeface="Consolas" panose="020B0609020204030204" pitchFamily="49" charset="0"/>
            </a:endParaRPr>
          </a:p>
        </p:txBody>
      </p:sp>
      <p:sp>
        <p:nvSpPr>
          <p:cNvPr id="3" name="Subtitle 2">
            <a:extLst>
              <a:ext uri="{FF2B5EF4-FFF2-40B4-BE49-F238E27FC236}">
                <a16:creationId xmlns:a16="http://schemas.microsoft.com/office/drawing/2014/main" id="{28409352-E2A2-49E6-B36D-7713E9EA6514}"/>
              </a:ext>
            </a:extLst>
          </p:cNvPr>
          <p:cNvSpPr>
            <a:spLocks noGrp="1"/>
          </p:cNvSpPr>
          <p:nvPr>
            <p:ph type="subTitle" idx="1"/>
          </p:nvPr>
        </p:nvSpPr>
        <p:spPr>
          <a:xfrm>
            <a:off x="4150196" y="1484784"/>
            <a:ext cx="7008574" cy="1244600"/>
          </a:xfrm>
        </p:spPr>
        <p:txBody>
          <a:bodyPr>
            <a:normAutofit fontScale="25000" lnSpcReduction="20000"/>
          </a:bodyPr>
          <a:lstStyle/>
          <a:p>
            <a:pPr marL="457200" indent="-457200">
              <a:buFontTx/>
              <a:buChar char="-"/>
            </a:pPr>
            <a:r>
              <a:rPr lang="en-US" sz="9600" dirty="0">
                <a:latin typeface="rhAmatic SC"/>
              </a:rPr>
              <a:t>Android Studio with JAVA </a:t>
            </a:r>
            <a:r>
              <a:rPr lang="en-US" sz="9600">
                <a:latin typeface="rhAmatic SC"/>
              </a:rPr>
              <a:t>or KOTLIN</a:t>
            </a:r>
          </a:p>
          <a:p>
            <a:pPr marL="457200" indent="-457200">
              <a:buFontTx/>
              <a:buChar char="-"/>
            </a:pPr>
            <a:endParaRPr lang="en-US" sz="9600" dirty="0">
              <a:latin typeface="rhAmatic SC"/>
            </a:endParaRPr>
          </a:p>
          <a:p>
            <a:pPr marL="457200" indent="-457200">
              <a:buFontTx/>
              <a:buChar char="-"/>
            </a:pPr>
            <a:r>
              <a:rPr lang="en-US" sz="9600" dirty="0">
                <a:latin typeface="rhAmatic SC"/>
              </a:rPr>
              <a:t>Firebase to link the database with Android Studio</a:t>
            </a:r>
          </a:p>
          <a:p>
            <a:pPr marL="457200" indent="-457200">
              <a:buFontTx/>
              <a:buChar char="-"/>
            </a:pPr>
            <a:endParaRPr lang="en-US" dirty="0">
              <a:latin typeface="rhAmatic SC"/>
            </a:endParaRPr>
          </a:p>
          <a:p>
            <a:pPr marL="457200" indent="-457200">
              <a:buFontTx/>
              <a:buChar char="-"/>
            </a:pPr>
            <a:endParaRPr lang="en-US" dirty="0">
              <a:latin typeface="rhAmatic SC"/>
            </a:endParaRPr>
          </a:p>
          <a:p>
            <a:pPr marL="457200" indent="-457200">
              <a:buFontTx/>
              <a:buChar char="-"/>
            </a:pPr>
            <a:endParaRPr lang="en-US" dirty="0">
              <a:latin typeface="rhAmatic SC"/>
            </a:endParaRPr>
          </a:p>
          <a:p>
            <a:pPr marL="457200" indent="-457200">
              <a:buFontTx/>
              <a:buChar char="-"/>
            </a:pPr>
            <a:endParaRPr lang="en-US" dirty="0">
              <a:latin typeface="rhAmatic SC"/>
            </a:endParaRPr>
          </a:p>
          <a:p>
            <a:pPr marL="457200" indent="-457200">
              <a:buFontTx/>
              <a:buChar char="-"/>
            </a:pPr>
            <a:endParaRPr lang="en-US" dirty="0">
              <a:latin typeface="rhAmatic SC"/>
            </a:endParaRPr>
          </a:p>
          <a:p>
            <a:pPr marL="457200" indent="-457200">
              <a:buFontTx/>
              <a:buChar char="-"/>
            </a:pPr>
            <a:endParaRPr lang="en-US" sz="11200" b="1" dirty="0">
              <a:latin typeface="rhAmatic SC"/>
            </a:endParaRPr>
          </a:p>
          <a:p>
            <a:r>
              <a:rPr lang="en-US" sz="11200" b="1" dirty="0">
                <a:latin typeface="Consolas" panose="020B0609020204030204" pitchFamily="49" charset="0"/>
              </a:rPr>
              <a:t>HARDWARE REQUIREMENTS :</a:t>
            </a:r>
          </a:p>
          <a:p>
            <a:endParaRPr lang="en-US" sz="11200" dirty="0">
              <a:latin typeface="Consolas" panose="020B0609020204030204" pitchFamily="49" charset="0"/>
            </a:endParaRPr>
          </a:p>
          <a:p>
            <a:endParaRPr lang="en-US" sz="3300" dirty="0">
              <a:latin typeface="Consolas" panose="020B0609020204030204" pitchFamily="49" charset="0"/>
            </a:endParaRPr>
          </a:p>
          <a:p>
            <a:r>
              <a:rPr lang="en-US" sz="9600" dirty="0">
                <a:latin typeface="rhAmatic SC"/>
              </a:rPr>
              <a:t>- Any basic android phone with a minimum of android 7.0</a:t>
            </a:r>
            <a:endParaRPr lang="en-IN" sz="9600" dirty="0">
              <a:latin typeface="rhAmatic SC"/>
            </a:endParaRPr>
          </a:p>
        </p:txBody>
      </p:sp>
      <p:sp>
        <p:nvSpPr>
          <p:cNvPr id="4" name="Flowchart: Process 3">
            <a:extLst>
              <a:ext uri="{FF2B5EF4-FFF2-40B4-BE49-F238E27FC236}">
                <a16:creationId xmlns:a16="http://schemas.microsoft.com/office/drawing/2014/main" id="{49A4AC68-216B-466A-BE30-1568514D5F09}"/>
              </a:ext>
            </a:extLst>
          </p:cNvPr>
          <p:cNvSpPr/>
          <p:nvPr/>
        </p:nvSpPr>
        <p:spPr>
          <a:xfrm>
            <a:off x="0" y="0"/>
            <a:ext cx="12188825" cy="6858000"/>
          </a:xfrm>
          <a:prstGeom prst="flowChartProcess">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48445623"/>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DEFCD-143B-4EEF-8CAB-4940F6F6166A}"/>
              </a:ext>
            </a:extLst>
          </p:cNvPr>
          <p:cNvSpPr>
            <a:spLocks noGrp="1"/>
          </p:cNvSpPr>
          <p:nvPr>
            <p:ph type="title"/>
          </p:nvPr>
        </p:nvSpPr>
        <p:spPr>
          <a:xfrm>
            <a:off x="1117309" y="1996725"/>
            <a:ext cx="10157354" cy="1397000"/>
          </a:xfrm>
        </p:spPr>
        <p:txBody>
          <a:bodyPr>
            <a:noAutofit/>
          </a:bodyPr>
          <a:lstStyle/>
          <a:p>
            <a:r>
              <a:rPr lang="en-IN" sz="6000" b="1" i="1" dirty="0">
                <a:effectLst>
                  <a:outerShdw blurRad="38100" dist="38100" dir="2700000" algn="tl">
                    <a:srgbClr val="000000">
                      <a:alpha val="43137"/>
                    </a:srgbClr>
                  </a:outerShdw>
                </a:effectLst>
              </a:rPr>
              <a:t>CHALLENGES</a:t>
            </a:r>
            <a:br>
              <a:rPr lang="en-IN" sz="6000" dirty="0">
                <a:latin typeface="Algerian" panose="04020705040A02060702" pitchFamily="82" charset="0"/>
              </a:rPr>
            </a:br>
            <a:endParaRPr lang="en-IN" sz="6000" dirty="0">
              <a:latin typeface="Algerian" panose="04020705040A02060702" pitchFamily="82" charset="0"/>
            </a:endParaRPr>
          </a:p>
        </p:txBody>
      </p:sp>
    </p:spTree>
    <p:extLst>
      <p:ext uri="{BB962C8B-B14F-4D97-AF65-F5344CB8AC3E}">
        <p14:creationId xmlns:p14="http://schemas.microsoft.com/office/powerpoint/2010/main" val="1940906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81C2B-B3E9-4A95-BCB4-792BCFD3CA8B}"/>
              </a:ext>
            </a:extLst>
          </p:cNvPr>
          <p:cNvSpPr>
            <a:spLocks noGrp="1"/>
          </p:cNvSpPr>
          <p:nvPr>
            <p:ph type="title"/>
          </p:nvPr>
        </p:nvSpPr>
        <p:spPr>
          <a:xfrm>
            <a:off x="333772" y="76200"/>
            <a:ext cx="11593288" cy="1397000"/>
          </a:xfrm>
        </p:spPr>
        <p:txBody>
          <a:bodyPr>
            <a:normAutofit/>
          </a:bodyPr>
          <a:lstStyle/>
          <a:p>
            <a:pPr algn="ctr"/>
            <a:r>
              <a:rPr lang="en-US" sz="4000" b="1" dirty="0">
                <a:latin typeface="Consolas" panose="020B0609020204030204" pitchFamily="49" charset="0"/>
              </a:rPr>
              <a:t>OVERALL SYSTEM ARCHITECTURE DESIGN</a:t>
            </a:r>
            <a:endParaRPr lang="en-IN" sz="4000" b="1" dirty="0">
              <a:latin typeface="Consolas" panose="020B0609020204030204" pitchFamily="49" charset="0"/>
            </a:endParaRPr>
          </a:p>
        </p:txBody>
      </p:sp>
      <p:pic>
        <p:nvPicPr>
          <p:cNvPr id="4" name="Picture 3">
            <a:extLst>
              <a:ext uri="{FF2B5EF4-FFF2-40B4-BE49-F238E27FC236}">
                <a16:creationId xmlns:a16="http://schemas.microsoft.com/office/drawing/2014/main" id="{EE1C3B84-0F26-4740-9F26-125151B86F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8068" y="1340768"/>
            <a:ext cx="6408712" cy="5040560"/>
          </a:xfrm>
          <a:prstGeom prst="rect">
            <a:avLst/>
          </a:prstGeom>
        </p:spPr>
      </p:pic>
    </p:spTree>
    <p:extLst>
      <p:ext uri="{BB962C8B-B14F-4D97-AF65-F5344CB8AC3E}">
        <p14:creationId xmlns:p14="http://schemas.microsoft.com/office/powerpoint/2010/main" val="4040778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ooks 16x9">
  <a:themeElements>
    <a:clrScheme name="Books_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extLst>
    <a:ext uri="{05A4C25C-085E-4340-85A3-A5531E510DB2}">
      <thm15:themeFamily xmlns:thm15="http://schemas.microsoft.com/office/thememl/2012/main" name="TF02787940.potx" id="{9A4E33EC-D715-440E-9062-8AFA4CC9E341}" vid="{0DFBCB81-4ACA-49F1-BA1C-2B43B27F1FC4}"/>
    </a:ext>
  </a:extLst>
</a:theme>
</file>

<file path=ppt/theme/theme2.xml><?xml version="1.0" encoding="utf-8"?>
<a:theme xmlns:a="http://schemas.openxmlformats.org/drawingml/2006/main" name="Office Theme">
  <a:themeElements>
    <a:clrScheme name="Books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theme>
</file>

<file path=ppt/theme/theme3.xml><?xml version="1.0" encoding="utf-8"?>
<a:theme xmlns:a="http://schemas.openxmlformats.org/drawingml/2006/main" name="Office Theme">
  <a:themeElements>
    <a:clrScheme name="Books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Blue bookstack presentation (widescreen)</Template>
  <TotalTime>571</TotalTime>
  <Words>647</Words>
  <Application>Microsoft Office PowerPoint</Application>
  <PresentationFormat>Custom</PresentationFormat>
  <Paragraphs>95</Paragraphs>
  <Slides>17</Slides>
  <Notes>0</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Algerian</vt:lpstr>
      <vt:lpstr>Arial</vt:lpstr>
      <vt:lpstr>Bahnschrift Light SemiCondensed</vt:lpstr>
      <vt:lpstr>Bahnschrift SemiBold Condensed</vt:lpstr>
      <vt:lpstr>Century Gothic</vt:lpstr>
      <vt:lpstr>Comic Sans MS</vt:lpstr>
      <vt:lpstr>Consolas</vt:lpstr>
      <vt:lpstr>rhAmatic SC</vt:lpstr>
      <vt:lpstr>Books 16x9</vt:lpstr>
      <vt:lpstr>MYBRARY</vt:lpstr>
      <vt:lpstr>INTRODUCTION OF THE PROJECT   </vt:lpstr>
      <vt:lpstr>.         MODULE DESCRIPTION   MODULE 1 – The ‘SEARCH’ operation has been used by us in our database which provides us with our main motive of the ‘COUNT’ of the books. Using the search operation we can search for the books we need to issue in order to see if it is still available.  MODULE 2 – Our application has provided the users with an ‘i’ button which further includes three buttons; “ABOUT” , “HELP” and “SOCIALS”.  MODULE 3 – For our web page we have used a software name ATOM with whose help we have uploaded our information on github.</vt:lpstr>
      <vt:lpstr>.</vt:lpstr>
      <vt:lpstr>MODULE WORK FLOW EXPLANATION</vt:lpstr>
      <vt:lpstr>REAL TIME USAGE</vt:lpstr>
      <vt:lpstr>SOFTWARE REQUIREMENTS :</vt:lpstr>
      <vt:lpstr>CHALLENGES </vt:lpstr>
      <vt:lpstr>OVERALL SYSTEM ARCHITECTURE DESIGN</vt:lpstr>
      <vt:lpstr>IMPLEMENTATION AND CODING </vt:lpstr>
      <vt:lpstr>Members</vt:lpstr>
      <vt:lpstr>.</vt:lpstr>
      <vt:lpstr>      SNAPSHOT OF THE PROJECT</vt:lpstr>
      <vt:lpstr>.</vt:lpstr>
      <vt:lpstr>TESTING</vt:lpstr>
      <vt:lpstr>RESULT AND DISCUSSION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MYBRARY</dc:title>
  <dc:creator>19BCE10327</dc:creator>
  <cp:lastModifiedBy>Ankita  Singh</cp:lastModifiedBy>
  <cp:revision>57</cp:revision>
  <dcterms:created xsi:type="dcterms:W3CDTF">2020-09-05T07:52:21Z</dcterms:created>
  <dcterms:modified xsi:type="dcterms:W3CDTF">2021-08-15T05:18:40Z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